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sldIdLst>
    <p:sldId id="256" r:id="rId2"/>
  </p:sldIdLst>
  <p:sldSz cx="43891200" cy="32918400"/>
  <p:notesSz cx="6858000" cy="9144000"/>
  <p:defaultTextStyle>
    <a:defPPr>
      <a:defRPr lang="en-US"/>
    </a:defPPr>
    <a:lvl1pPr marL="0" algn="l" defTabSz="3511296" rtl="0" eaLnBrk="1" latinLnBrk="0" hangingPunct="1">
      <a:defRPr sz="6912" kern="1200">
        <a:solidFill>
          <a:schemeClr val="tx1"/>
        </a:solidFill>
        <a:latin typeface="+mn-lt"/>
        <a:ea typeface="+mn-ea"/>
        <a:cs typeface="+mn-cs"/>
      </a:defRPr>
    </a:lvl1pPr>
    <a:lvl2pPr marL="1755648" algn="l" defTabSz="3511296" rtl="0" eaLnBrk="1" latinLnBrk="0" hangingPunct="1">
      <a:defRPr sz="6912" kern="1200">
        <a:solidFill>
          <a:schemeClr val="tx1"/>
        </a:solidFill>
        <a:latin typeface="+mn-lt"/>
        <a:ea typeface="+mn-ea"/>
        <a:cs typeface="+mn-cs"/>
      </a:defRPr>
    </a:lvl2pPr>
    <a:lvl3pPr marL="3511296" algn="l" defTabSz="3511296" rtl="0" eaLnBrk="1" latinLnBrk="0" hangingPunct="1">
      <a:defRPr sz="6912" kern="1200">
        <a:solidFill>
          <a:schemeClr val="tx1"/>
        </a:solidFill>
        <a:latin typeface="+mn-lt"/>
        <a:ea typeface="+mn-ea"/>
        <a:cs typeface="+mn-cs"/>
      </a:defRPr>
    </a:lvl3pPr>
    <a:lvl4pPr marL="5266944" algn="l" defTabSz="3511296" rtl="0" eaLnBrk="1" latinLnBrk="0" hangingPunct="1">
      <a:defRPr sz="6912" kern="1200">
        <a:solidFill>
          <a:schemeClr val="tx1"/>
        </a:solidFill>
        <a:latin typeface="+mn-lt"/>
        <a:ea typeface="+mn-ea"/>
        <a:cs typeface="+mn-cs"/>
      </a:defRPr>
    </a:lvl4pPr>
    <a:lvl5pPr marL="7022592" algn="l" defTabSz="3511296" rtl="0" eaLnBrk="1" latinLnBrk="0" hangingPunct="1">
      <a:defRPr sz="6912" kern="1200">
        <a:solidFill>
          <a:schemeClr val="tx1"/>
        </a:solidFill>
        <a:latin typeface="+mn-lt"/>
        <a:ea typeface="+mn-ea"/>
        <a:cs typeface="+mn-cs"/>
      </a:defRPr>
    </a:lvl5pPr>
    <a:lvl6pPr marL="8778240" algn="l" defTabSz="3511296" rtl="0" eaLnBrk="1" latinLnBrk="0" hangingPunct="1">
      <a:defRPr sz="6912" kern="1200">
        <a:solidFill>
          <a:schemeClr val="tx1"/>
        </a:solidFill>
        <a:latin typeface="+mn-lt"/>
        <a:ea typeface="+mn-ea"/>
        <a:cs typeface="+mn-cs"/>
      </a:defRPr>
    </a:lvl6pPr>
    <a:lvl7pPr marL="10533888" algn="l" defTabSz="3511296" rtl="0" eaLnBrk="1" latinLnBrk="0" hangingPunct="1">
      <a:defRPr sz="6912" kern="1200">
        <a:solidFill>
          <a:schemeClr val="tx1"/>
        </a:solidFill>
        <a:latin typeface="+mn-lt"/>
        <a:ea typeface="+mn-ea"/>
        <a:cs typeface="+mn-cs"/>
      </a:defRPr>
    </a:lvl7pPr>
    <a:lvl8pPr marL="12289536" algn="l" defTabSz="3511296" rtl="0" eaLnBrk="1" latinLnBrk="0" hangingPunct="1">
      <a:defRPr sz="6912" kern="1200">
        <a:solidFill>
          <a:schemeClr val="tx1"/>
        </a:solidFill>
        <a:latin typeface="+mn-lt"/>
        <a:ea typeface="+mn-ea"/>
        <a:cs typeface="+mn-cs"/>
      </a:defRPr>
    </a:lvl8pPr>
    <a:lvl9pPr marL="14045184" algn="l" defTabSz="3511296" rtl="0" eaLnBrk="1" latinLnBrk="0" hangingPunct="1">
      <a:defRPr sz="691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138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2433"/>
    <a:srgbClr val="9D1824"/>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A38B9C-45CA-47C0-8E0D-F6C1606C115B}" v="3" dt="2023-03-08T15:11:13.5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13"/>
    <p:restoredTop sz="96281"/>
  </p:normalViewPr>
  <p:slideViewPr>
    <p:cSldViewPr snapToGrid="0" snapToObjects="1" showGuides="1">
      <p:cViewPr varScale="1">
        <p:scale>
          <a:sx n="23" d="100"/>
          <a:sy n="23" d="100"/>
        </p:scale>
        <p:origin x="1902" y="18"/>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presProps" Target="presProps.xml"/><Relationship Id="rId7"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yse Watson" userId="d8a2739b-2f59-4976-875f-2f6b10d09569" providerId="ADAL" clId="{93A38B9C-45CA-47C0-8E0D-F6C1606C115B}"/>
    <pc:docChg chg="undo custSel modSld modMainMaster">
      <pc:chgData name="Elyse Watson" userId="d8a2739b-2f59-4976-875f-2f6b10d09569" providerId="ADAL" clId="{93A38B9C-45CA-47C0-8E0D-F6C1606C115B}" dt="2023-03-08T15:12:07.929" v="334" actId="20577"/>
      <pc:docMkLst>
        <pc:docMk/>
      </pc:docMkLst>
      <pc:sldChg chg="modSp mod">
        <pc:chgData name="Elyse Watson" userId="d8a2739b-2f59-4976-875f-2f6b10d09569" providerId="ADAL" clId="{93A38B9C-45CA-47C0-8E0D-F6C1606C115B}" dt="2023-03-08T15:12:07.929" v="334" actId="20577"/>
        <pc:sldMkLst>
          <pc:docMk/>
          <pc:sldMk cId="1748772374" sldId="256"/>
        </pc:sldMkLst>
        <pc:graphicFrameChg chg="modGraphic">
          <ac:chgData name="Elyse Watson" userId="d8a2739b-2f59-4976-875f-2f6b10d09569" providerId="ADAL" clId="{93A38B9C-45CA-47C0-8E0D-F6C1606C115B}" dt="2023-03-08T15:12:07.929" v="334" actId="20577"/>
          <ac:graphicFrameMkLst>
            <pc:docMk/>
            <pc:sldMk cId="1748772374" sldId="256"/>
            <ac:graphicFrameMk id="6" creationId="{4AF9A610-B743-A14A-A1EB-933C8C477387}"/>
          </ac:graphicFrameMkLst>
        </pc:graphicFrameChg>
      </pc:sldChg>
      <pc:sldMasterChg chg="modSp mod modSldLayout">
        <pc:chgData name="Elyse Watson" userId="d8a2739b-2f59-4976-875f-2f6b10d09569" providerId="ADAL" clId="{93A38B9C-45CA-47C0-8E0D-F6C1606C115B}" dt="2023-03-08T15:09:11.277" v="123" actId="732"/>
        <pc:sldMasterMkLst>
          <pc:docMk/>
          <pc:sldMasterMk cId="3551133687" sldId="2147483675"/>
        </pc:sldMasterMkLst>
        <pc:picChg chg="mod">
          <ac:chgData name="Elyse Watson" userId="d8a2739b-2f59-4976-875f-2f6b10d09569" providerId="ADAL" clId="{93A38B9C-45CA-47C0-8E0D-F6C1606C115B}" dt="2023-03-08T15:05:09.305" v="3" actId="1076"/>
          <ac:picMkLst>
            <pc:docMk/>
            <pc:sldMasterMk cId="3551133687" sldId="2147483675"/>
            <ac:picMk id="9" creationId="{0EFE2A91-7509-5C4D-A1DF-62A3BEF92DDD}"/>
          </ac:picMkLst>
        </pc:picChg>
        <pc:sldLayoutChg chg="addSp modSp mod">
          <pc:chgData name="Elyse Watson" userId="d8a2739b-2f59-4976-875f-2f6b10d09569" providerId="ADAL" clId="{93A38B9C-45CA-47C0-8E0D-F6C1606C115B}" dt="2023-03-08T15:09:11.277" v="123" actId="732"/>
          <pc:sldLayoutMkLst>
            <pc:docMk/>
            <pc:sldMasterMk cId="3551133687" sldId="2147483675"/>
            <pc:sldLayoutMk cId="3706458315" sldId="2147483687"/>
          </pc:sldLayoutMkLst>
          <pc:picChg chg="add mod modCrop">
            <ac:chgData name="Elyse Watson" userId="d8a2739b-2f59-4976-875f-2f6b10d09569" providerId="ADAL" clId="{93A38B9C-45CA-47C0-8E0D-F6C1606C115B}" dt="2023-03-08T15:09:11.277" v="123" actId="732"/>
            <ac:picMkLst>
              <pc:docMk/>
              <pc:sldMasterMk cId="3551133687" sldId="2147483675"/>
              <pc:sldLayoutMk cId="3706458315" sldId="2147483687"/>
              <ac:picMk id="3" creationId="{7D4A10D3-0871-0791-94C5-35B82C961885}"/>
            </ac:picMkLst>
          </pc:picChg>
        </pc:sldLayoutChg>
      </pc:sldMaster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7D4A10D3-0871-0791-94C5-35B82C961885}"/>
              </a:ext>
            </a:extLst>
          </p:cNvPr>
          <p:cNvPicPr>
            <a:picLocks noChangeAspect="1"/>
          </p:cNvPicPr>
          <p:nvPr userDrawn="1"/>
        </p:nvPicPr>
        <p:blipFill rotWithShape="1">
          <a:blip r:embed="rId2"/>
          <a:srcRect l="26122"/>
          <a:stretch/>
        </p:blipFill>
        <p:spPr>
          <a:xfrm>
            <a:off x="18440400" y="31205731"/>
            <a:ext cx="6954978" cy="2140775"/>
          </a:xfrm>
          <a:prstGeom prst="rect">
            <a:avLst/>
          </a:prstGeom>
        </p:spPr>
      </p:pic>
    </p:spTree>
    <p:extLst>
      <p:ext uri="{BB962C8B-B14F-4D97-AF65-F5344CB8AC3E}">
        <p14:creationId xmlns:p14="http://schemas.microsoft.com/office/powerpoint/2010/main" val="3706458315"/>
      </p:ext>
    </p:extLst>
  </p:cSld>
  <p:clrMapOvr>
    <a:masterClrMapping/>
  </p:clrMapOvr>
  <p:extLst>
    <p:ext uri="{DCECCB84-F9BA-43D5-87BE-67443E8EF086}">
      <p15:sldGuideLst xmlns:p15="http://schemas.microsoft.com/office/powerpoint/2012/main">
        <p15:guide id="1" orient="horz" pos="10368" userDrawn="1">
          <p15:clr>
            <a:srgbClr val="FBAE40"/>
          </p15:clr>
        </p15:guide>
        <p15:guide id="2" pos="13824"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EFE2A91-7509-5C4D-A1DF-62A3BEF92DDD}"/>
              </a:ext>
            </a:extLst>
          </p:cNvPr>
          <p:cNvPicPr>
            <a:picLocks noChangeAspect="1"/>
          </p:cNvPicPr>
          <p:nvPr userDrawn="1"/>
        </p:nvPicPr>
        <p:blipFill>
          <a:blip r:embed="rId3"/>
          <a:srcRect/>
          <a:stretch/>
        </p:blipFill>
        <p:spPr>
          <a:xfrm>
            <a:off x="0" y="0"/>
            <a:ext cx="43891200" cy="32918400"/>
          </a:xfrm>
          <a:prstGeom prst="rect">
            <a:avLst/>
          </a:prstGeom>
        </p:spPr>
      </p:pic>
    </p:spTree>
    <p:extLst>
      <p:ext uri="{BB962C8B-B14F-4D97-AF65-F5344CB8AC3E}">
        <p14:creationId xmlns:p14="http://schemas.microsoft.com/office/powerpoint/2010/main" val="3551133687"/>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368" userDrawn="1">
          <p15:clr>
            <a:srgbClr val="F26B43"/>
          </p15:clr>
        </p15:guide>
        <p15:guide id="2" pos="1382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mailto:debbeka1@unl.edu" TargetMode="External"/><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80CEB67-5D13-D745-B94C-7A94D27A26C0}"/>
              </a:ext>
            </a:extLst>
          </p:cNvPr>
          <p:cNvGraphicFramePr>
            <a:graphicFrameLocks noGrp="1"/>
          </p:cNvGraphicFramePr>
          <p:nvPr>
            <p:extLst>
              <p:ext uri="{D42A27DB-BD31-4B8C-83A1-F6EECF244321}">
                <p14:modId xmlns:p14="http://schemas.microsoft.com/office/powerpoint/2010/main" val="1907475343"/>
              </p:ext>
            </p:extLst>
          </p:nvPr>
        </p:nvGraphicFramePr>
        <p:xfrm>
          <a:off x="1433555" y="5929065"/>
          <a:ext cx="9765792" cy="14758416"/>
        </p:xfrm>
        <a:graphic>
          <a:graphicData uri="http://schemas.openxmlformats.org/drawingml/2006/table">
            <a:tbl>
              <a:tblPr firstRow="1" bandRow="1">
                <a:effectLst/>
                <a:tableStyleId>{2D5ABB26-0587-4C30-8999-92F81FD0307C}</a:tableStyleId>
              </a:tblPr>
              <a:tblGrid>
                <a:gridCol w="9765792">
                  <a:extLst>
                    <a:ext uri="{9D8B030D-6E8A-4147-A177-3AD203B41FA5}">
                      <a16:colId xmlns:a16="http://schemas.microsoft.com/office/drawing/2014/main" val="20000"/>
                    </a:ext>
                  </a:extLst>
                </a:gridCol>
              </a:tblGrid>
              <a:tr h="1097280">
                <a:tc>
                  <a:txBody>
                    <a:bodyPr/>
                    <a:lstStyle/>
                    <a:p>
                      <a:pPr marL="0" marR="0" indent="0" algn="l" defTabSz="3535710" rtl="0" eaLnBrk="1" fontAlgn="auto" latinLnBrk="0" hangingPunct="1">
                        <a:lnSpc>
                          <a:spcPct val="100000"/>
                        </a:lnSpc>
                        <a:spcBef>
                          <a:spcPts val="0"/>
                        </a:spcBef>
                        <a:spcAft>
                          <a:spcPts val="1800"/>
                        </a:spcAft>
                        <a:buClrTx/>
                        <a:buSzTx/>
                        <a:buFontTx/>
                        <a:buNone/>
                        <a:tabLst/>
                        <a:defRPr/>
                      </a:pPr>
                      <a:r>
                        <a:rPr lang="en-US" sz="5000" b="1" spc="100" baseline="0" dirty="0">
                          <a:solidFill>
                            <a:schemeClr val="bg1"/>
                          </a:solidFill>
                          <a:latin typeface="Arial" charset="0"/>
                          <a:ea typeface="Arial" charset="0"/>
                          <a:cs typeface="Arial" charset="0"/>
                        </a:rPr>
                        <a:t>Getting Started</a:t>
                      </a:r>
                    </a:p>
                  </a:txBody>
                  <a:tcPr marL="329184" marR="329184" marT="329184" marB="329184">
                    <a:lnB w="76200" cap="flat" cmpd="sng" algn="ctr">
                      <a:solidFill>
                        <a:schemeClr val="bg2">
                          <a:lumMod val="90000"/>
                        </a:schemeClr>
                      </a:solidFill>
                      <a:prstDash val="solid"/>
                      <a:round/>
                      <a:headEnd type="none" w="med" len="med"/>
                      <a:tailEnd type="none" w="med" len="med"/>
                    </a:lnB>
                    <a:solidFill>
                      <a:srgbClr val="CB2133"/>
                    </a:solidFill>
                  </a:tcPr>
                </a:tc>
                <a:extLst>
                  <a:ext uri="{0D108BD9-81ED-4DB2-BD59-A6C34878D82A}">
                    <a16:rowId xmlns:a16="http://schemas.microsoft.com/office/drawing/2014/main" val="10000"/>
                  </a:ext>
                </a:extLst>
              </a:tr>
              <a:tr h="11754612">
                <a:tc>
                  <a:txBody>
                    <a:bodyPr/>
                    <a:lstStyle/>
                    <a:p>
                      <a:pPr>
                        <a:spcAft>
                          <a:spcPts val="2400"/>
                        </a:spcAft>
                      </a:pPr>
                      <a:r>
                        <a:rPr lang="en-US" sz="2800" dirty="0">
                          <a:latin typeface="Times New Roman" charset="0"/>
                          <a:ea typeface="Times New Roman" charset="0"/>
                          <a:cs typeface="Times New Roman" charset="0"/>
                        </a:rPr>
                        <a:t>Your poster will be created on </a:t>
                      </a:r>
                      <a:r>
                        <a:rPr lang="en-US" sz="2800" b="1" dirty="0">
                          <a:solidFill>
                            <a:srgbClr val="CA2234"/>
                          </a:solidFill>
                          <a:latin typeface="Times New Roman" charset="0"/>
                          <a:ea typeface="Times New Roman" charset="0"/>
                          <a:cs typeface="Times New Roman" charset="0"/>
                        </a:rPr>
                        <a:t>one</a:t>
                      </a:r>
                      <a:r>
                        <a:rPr lang="en-US" sz="2800" dirty="0">
                          <a:solidFill>
                            <a:srgbClr val="CA2234"/>
                          </a:solidFill>
                          <a:latin typeface="Times New Roman" charset="0"/>
                          <a:ea typeface="Times New Roman" charset="0"/>
                          <a:cs typeface="Times New Roman" charset="0"/>
                        </a:rPr>
                        <a:t> </a:t>
                      </a:r>
                      <a:r>
                        <a:rPr lang="en-US" sz="2800" dirty="0">
                          <a:latin typeface="Times New Roman" charset="0"/>
                          <a:ea typeface="Times New Roman" charset="0"/>
                          <a:cs typeface="Times New Roman" charset="0"/>
                        </a:rPr>
                        <a:t>slide in a PowerPoint file.</a:t>
                      </a:r>
                    </a:p>
                    <a:p>
                      <a:pPr>
                        <a:spcAft>
                          <a:spcPts val="2400"/>
                        </a:spcAft>
                      </a:pPr>
                      <a:r>
                        <a:rPr lang="en-US" sz="2800" dirty="0">
                          <a:latin typeface="Times New Roman" charset="0"/>
                          <a:ea typeface="Times New Roman" charset="0"/>
                          <a:cs typeface="Times New Roman" charset="0"/>
                        </a:rPr>
                        <a:t>The Pixel Lab needs a file that’s set to your custom page size for proper printing. Therefore, the very first thing you should do is make sure your slide size is the size you want your poster to be printed.</a:t>
                      </a:r>
                    </a:p>
                    <a:p>
                      <a:pPr marL="0" marR="0" lvl="0" indent="0" algn="l" defTabSz="3657600" rtl="0" eaLnBrk="1" fontAlgn="auto" latinLnBrk="0" hangingPunct="1">
                        <a:lnSpc>
                          <a:spcPct val="100000"/>
                        </a:lnSpc>
                        <a:spcBef>
                          <a:spcPts val="0"/>
                        </a:spcBef>
                        <a:spcAft>
                          <a:spcPts val="2400"/>
                        </a:spcAft>
                        <a:buClrTx/>
                        <a:buSzTx/>
                        <a:buFontTx/>
                        <a:buNone/>
                        <a:tabLst/>
                        <a:defRPr/>
                      </a:pPr>
                      <a:r>
                        <a:rPr lang="en-US" sz="2800" kern="1200" dirty="0">
                          <a:solidFill>
                            <a:schemeClr val="tx1"/>
                          </a:solidFill>
                          <a:latin typeface="Times New Roman" charset="0"/>
                          <a:ea typeface="+mn-ea"/>
                          <a:cs typeface="Times New Roman" charset="0"/>
                        </a:rPr>
                        <a:t>This poster is 48" x 36". If your poster needs to be a different size either download one of the other templates or change this file’s document size.</a:t>
                      </a:r>
                    </a:p>
                    <a:p>
                      <a:pPr marL="0" marR="0" lvl="0" indent="0" algn="l" defTabSz="3657600" rtl="0" eaLnBrk="1" fontAlgn="auto" latinLnBrk="0" hangingPunct="1">
                        <a:lnSpc>
                          <a:spcPct val="100000"/>
                        </a:lnSpc>
                        <a:spcBef>
                          <a:spcPts val="0"/>
                        </a:spcBef>
                        <a:spcAft>
                          <a:spcPts val="2400"/>
                        </a:spcAft>
                        <a:buClrTx/>
                        <a:buSzTx/>
                        <a:buFontTx/>
                        <a:buNone/>
                        <a:tabLst/>
                        <a:defRPr/>
                      </a:pPr>
                      <a:r>
                        <a:rPr lang="en-US" sz="2800" b="1" dirty="0">
                          <a:latin typeface="Arial" panose="020B0604020202020204" pitchFamily="34" charset="0"/>
                          <a:ea typeface="Times New Roman" charset="0"/>
                          <a:cs typeface="Arial" panose="020B0604020202020204" pitchFamily="34" charset="0"/>
                        </a:rPr>
                        <a:t>Here’s how to change the size:</a:t>
                      </a:r>
                      <a:endParaRPr lang="en-US" sz="2800" dirty="0">
                        <a:latin typeface="Arial" panose="020B0604020202020204" pitchFamily="34" charset="0"/>
                        <a:ea typeface="Times New Roman" charset="0"/>
                        <a:cs typeface="Arial" panose="020B0604020202020204" pitchFamily="34" charset="0"/>
                      </a:endParaRPr>
                    </a:p>
                    <a:p>
                      <a:pPr marL="1024128" indent="-566928">
                        <a:spcAft>
                          <a:spcPts val="2400"/>
                        </a:spcAft>
                        <a:buClr>
                          <a:srgbClr val="DA1931"/>
                        </a:buClr>
                        <a:buSzPct val="125000"/>
                        <a:buFont typeface="Arial" panose="020B0604020202020204" pitchFamily="34" charset="0"/>
                        <a:buChar char="•"/>
                      </a:pPr>
                      <a:r>
                        <a:rPr lang="en-US" sz="2800" dirty="0">
                          <a:latin typeface="Times New Roman" charset="0"/>
                          <a:ea typeface="Times New Roman" charset="0"/>
                          <a:cs typeface="Times New Roman" charset="0"/>
                        </a:rPr>
                        <a:t>Click the </a:t>
                      </a:r>
                      <a:r>
                        <a:rPr lang="en-US" sz="2800" b="1" dirty="0">
                          <a:solidFill>
                            <a:srgbClr val="CA2234"/>
                          </a:solidFill>
                          <a:latin typeface="Times New Roman" charset="0"/>
                          <a:ea typeface="Times New Roman" charset="0"/>
                          <a:cs typeface="Times New Roman" charset="0"/>
                        </a:rPr>
                        <a:t>Design</a:t>
                      </a:r>
                      <a:r>
                        <a:rPr lang="en-US" sz="2800" dirty="0">
                          <a:solidFill>
                            <a:srgbClr val="CA2234"/>
                          </a:solidFill>
                          <a:latin typeface="Times New Roman" charset="0"/>
                          <a:ea typeface="Times New Roman" charset="0"/>
                          <a:cs typeface="Times New Roman" charset="0"/>
                        </a:rPr>
                        <a:t> </a:t>
                      </a:r>
                      <a:r>
                        <a:rPr lang="en-US" sz="2800" dirty="0">
                          <a:latin typeface="Times New Roman" charset="0"/>
                          <a:ea typeface="Times New Roman" charset="0"/>
                          <a:cs typeface="Times New Roman" charset="0"/>
                        </a:rPr>
                        <a:t>tab at the top of the program.</a:t>
                      </a:r>
                    </a:p>
                    <a:p>
                      <a:pPr marL="1024128" indent="-566928">
                        <a:spcAft>
                          <a:spcPts val="2400"/>
                        </a:spcAft>
                        <a:buClr>
                          <a:srgbClr val="DA1931"/>
                        </a:buClr>
                        <a:buSzPct val="125000"/>
                        <a:buFont typeface="Arial" panose="020B0604020202020204" pitchFamily="34" charset="0"/>
                        <a:buChar char="•"/>
                      </a:pPr>
                      <a:r>
                        <a:rPr lang="en-US" sz="2800" dirty="0">
                          <a:latin typeface="Times New Roman" charset="0"/>
                          <a:ea typeface="Times New Roman" charset="0"/>
                          <a:cs typeface="Times New Roman" charset="0"/>
                        </a:rPr>
                        <a:t>Click </a:t>
                      </a:r>
                      <a:r>
                        <a:rPr lang="en-US" sz="2800" b="1" dirty="0">
                          <a:solidFill>
                            <a:srgbClr val="CA2234"/>
                          </a:solidFill>
                          <a:latin typeface="Times New Roman" charset="0"/>
                          <a:ea typeface="Times New Roman" charset="0"/>
                          <a:cs typeface="Times New Roman" charset="0"/>
                        </a:rPr>
                        <a:t>Slide Size</a:t>
                      </a:r>
                      <a:r>
                        <a:rPr lang="en-US" sz="2800" dirty="0">
                          <a:latin typeface="Times New Roman" charset="0"/>
                          <a:ea typeface="Times New Roman" charset="0"/>
                          <a:cs typeface="Times New Roman" charset="0"/>
                        </a:rPr>
                        <a:t>.</a:t>
                      </a:r>
                    </a:p>
                    <a:p>
                      <a:pPr marL="1024128" indent="-566928">
                        <a:spcAft>
                          <a:spcPts val="2400"/>
                        </a:spcAft>
                        <a:buClr>
                          <a:srgbClr val="DA1931"/>
                        </a:buClr>
                        <a:buSzPct val="125000"/>
                        <a:buFont typeface="Arial" panose="020B0604020202020204" pitchFamily="34" charset="0"/>
                        <a:buChar char="•"/>
                      </a:pPr>
                      <a:r>
                        <a:rPr lang="en-US" sz="2800" dirty="0">
                          <a:latin typeface="Times New Roman" charset="0"/>
                          <a:ea typeface="Times New Roman" charset="0"/>
                          <a:cs typeface="Times New Roman" charset="0"/>
                        </a:rPr>
                        <a:t>Select </a:t>
                      </a:r>
                      <a:r>
                        <a:rPr lang="en-US" sz="2800" b="1" dirty="0">
                          <a:solidFill>
                            <a:srgbClr val="CA2234"/>
                          </a:solidFill>
                          <a:latin typeface="Times New Roman" charset="0"/>
                          <a:ea typeface="Times New Roman" charset="0"/>
                          <a:cs typeface="Times New Roman" charset="0"/>
                        </a:rPr>
                        <a:t>Page Setup</a:t>
                      </a:r>
                      <a:r>
                        <a:rPr lang="en-US" sz="2800" dirty="0">
                          <a:latin typeface="Times New Roman" charset="0"/>
                          <a:ea typeface="Times New Roman" charset="0"/>
                          <a:cs typeface="Times New Roman" charset="0"/>
                        </a:rPr>
                        <a:t>.</a:t>
                      </a:r>
                    </a:p>
                    <a:p>
                      <a:pPr marL="1024128" marR="0" indent="-566928" algn="l" defTabSz="4389120" rtl="0" eaLnBrk="1" fontAlgn="auto" latinLnBrk="0" hangingPunct="1">
                        <a:lnSpc>
                          <a:spcPct val="100000"/>
                        </a:lnSpc>
                        <a:spcBef>
                          <a:spcPts val="0"/>
                        </a:spcBef>
                        <a:spcAft>
                          <a:spcPts val="2400"/>
                        </a:spcAft>
                        <a:buClr>
                          <a:srgbClr val="DA1931"/>
                        </a:buClr>
                        <a:buSzPct val="125000"/>
                        <a:buFont typeface="Arial" panose="020B0604020202020204" pitchFamily="34" charset="0"/>
                        <a:buChar char="•"/>
                        <a:tabLst/>
                        <a:defRPr/>
                      </a:pPr>
                      <a:r>
                        <a:rPr lang="en-US" sz="2800" dirty="0">
                          <a:latin typeface="Times New Roman" charset="0"/>
                          <a:ea typeface="Times New Roman" charset="0"/>
                          <a:cs typeface="Times New Roman" charset="0"/>
                        </a:rPr>
                        <a:t>Fill in the correct </a:t>
                      </a:r>
                      <a:r>
                        <a:rPr lang="en-US" sz="2800" b="1" dirty="0">
                          <a:solidFill>
                            <a:srgbClr val="CA2234"/>
                          </a:solidFill>
                          <a:latin typeface="Times New Roman" charset="0"/>
                          <a:ea typeface="Times New Roman" charset="0"/>
                          <a:cs typeface="Times New Roman" charset="0"/>
                        </a:rPr>
                        <a:t>Width</a:t>
                      </a:r>
                      <a:r>
                        <a:rPr lang="en-US" sz="2800" dirty="0">
                          <a:solidFill>
                            <a:srgbClr val="CA2234"/>
                          </a:solidFill>
                          <a:latin typeface="Times New Roman" charset="0"/>
                          <a:ea typeface="Times New Roman" charset="0"/>
                          <a:cs typeface="Times New Roman" charset="0"/>
                        </a:rPr>
                        <a:t> </a:t>
                      </a:r>
                      <a:r>
                        <a:rPr lang="en-US" sz="2800" dirty="0">
                          <a:latin typeface="Times New Roman" charset="0"/>
                          <a:ea typeface="Times New Roman" charset="0"/>
                          <a:cs typeface="Times New Roman" charset="0"/>
                        </a:rPr>
                        <a:t>and </a:t>
                      </a:r>
                      <a:r>
                        <a:rPr lang="en-US" sz="2800" b="1" dirty="0">
                          <a:solidFill>
                            <a:srgbClr val="CA2234"/>
                          </a:solidFill>
                          <a:latin typeface="Times New Roman" charset="0"/>
                          <a:ea typeface="Times New Roman" charset="0"/>
                          <a:cs typeface="Times New Roman" charset="0"/>
                        </a:rPr>
                        <a:t>Height</a:t>
                      </a:r>
                      <a:r>
                        <a:rPr lang="en-US" sz="2800" dirty="0">
                          <a:solidFill>
                            <a:srgbClr val="CA2234"/>
                          </a:solidFill>
                          <a:latin typeface="Times New Roman" charset="0"/>
                          <a:ea typeface="Times New Roman" charset="0"/>
                          <a:cs typeface="Times New Roman" charset="0"/>
                        </a:rPr>
                        <a:t> </a:t>
                      </a:r>
                      <a:r>
                        <a:rPr lang="en-US" sz="2800" dirty="0">
                          <a:latin typeface="Times New Roman" charset="0"/>
                          <a:ea typeface="Times New Roman" charset="0"/>
                          <a:cs typeface="Times New Roman" charset="0"/>
                        </a:rPr>
                        <a:t>for your poster. </a:t>
                      </a:r>
                    </a:p>
                    <a:p>
                      <a:pPr marL="1024128" indent="-566928">
                        <a:spcAft>
                          <a:spcPts val="2400"/>
                        </a:spcAft>
                        <a:buClr>
                          <a:srgbClr val="DA1931"/>
                        </a:buClr>
                        <a:buSzPct val="125000"/>
                        <a:buFont typeface="Arial" panose="020B0604020202020204" pitchFamily="34" charset="0"/>
                        <a:buChar char="•"/>
                      </a:pPr>
                      <a:r>
                        <a:rPr lang="en-US" sz="2800" dirty="0">
                          <a:latin typeface="Times New Roman" charset="0"/>
                          <a:ea typeface="Times New Roman" charset="0"/>
                          <a:cs typeface="Times New Roman" charset="0"/>
                        </a:rPr>
                        <a:t>Click </a:t>
                      </a:r>
                      <a:r>
                        <a:rPr lang="en-US" sz="2800" b="1" dirty="0">
                          <a:solidFill>
                            <a:srgbClr val="CA2234"/>
                          </a:solidFill>
                          <a:latin typeface="Times New Roman" charset="0"/>
                          <a:ea typeface="Times New Roman" charset="0"/>
                          <a:cs typeface="Times New Roman" charset="0"/>
                        </a:rPr>
                        <a:t>OK</a:t>
                      </a:r>
                      <a:r>
                        <a:rPr lang="en-US" sz="2800" dirty="0">
                          <a:latin typeface="Times New Roman" charset="0"/>
                          <a:ea typeface="Times New Roman" charset="0"/>
                          <a:cs typeface="Times New Roman" charset="0"/>
                        </a:rPr>
                        <a:t>.</a:t>
                      </a:r>
                    </a:p>
                    <a:p>
                      <a:pPr marL="457200" indent="0">
                        <a:spcAft>
                          <a:spcPts val="2400"/>
                        </a:spcAft>
                        <a:buClr>
                          <a:srgbClr val="DA1931"/>
                        </a:buClr>
                        <a:buSzPct val="125000"/>
                        <a:buFont typeface="Arial" panose="020B0604020202020204" pitchFamily="34" charset="0"/>
                        <a:buNone/>
                      </a:pPr>
                      <a:endParaRPr lang="en-US" sz="2800" dirty="0">
                        <a:latin typeface="Times New Roman" charset="0"/>
                        <a:ea typeface="Times New Roman" charset="0"/>
                        <a:cs typeface="Times New Roman" charset="0"/>
                      </a:endParaRPr>
                    </a:p>
                    <a:p>
                      <a:pPr>
                        <a:spcAft>
                          <a:spcPts val="2400"/>
                        </a:spcAft>
                      </a:pPr>
                      <a:r>
                        <a:rPr lang="en-US" sz="2400" i="1" dirty="0">
                          <a:latin typeface="Times New Roman" charset="0"/>
                          <a:ea typeface="Times New Roman" charset="0"/>
                          <a:cs typeface="Times New Roman" charset="0"/>
                        </a:rPr>
                        <a:t>After clicking ok, PowerPoint may ask you if you’d like to Ensure or Maximize Fit. Select Maximize to increase the size of your slide content when you are scaling to a larger slide size. Select Ensure Fit to decrease the size of your content when scaling to a smaller slide size.</a:t>
                      </a:r>
                    </a:p>
                    <a:p>
                      <a:pPr>
                        <a:spcAft>
                          <a:spcPts val="2400"/>
                        </a:spcAft>
                      </a:pPr>
                      <a:r>
                        <a:rPr lang="en-US" sz="2400" i="1" dirty="0">
                          <a:latin typeface="Times New Roman" charset="0"/>
                          <a:ea typeface="Times New Roman" charset="0"/>
                          <a:cs typeface="Times New Roman" charset="0"/>
                        </a:rPr>
                        <a:t>(PowerPoint will not let you create posters larger than 56 inches by 56 inches. If your poster needs to be larger than this size create it at a proportional smaller size. </a:t>
                      </a:r>
                      <a:r>
                        <a:rPr lang="en-US" sz="2400" i="1" dirty="0">
                          <a:solidFill>
                            <a:srgbClr val="CA2234"/>
                          </a:solidFill>
                          <a:latin typeface="Times New Roman" charset="0"/>
                          <a:ea typeface="Times New Roman" charset="0"/>
                          <a:cs typeface="Times New Roman" charset="0"/>
                        </a:rPr>
                        <a:t>We can scale it up to the desired size when we send it to our printers, but only if it is proportional.</a:t>
                      </a:r>
                      <a:r>
                        <a:rPr lang="en-US" sz="2400" i="1" dirty="0">
                          <a:latin typeface="Times New Roman" charset="0"/>
                          <a:ea typeface="Times New Roman" charset="0"/>
                          <a:cs typeface="Times New Roman" charset="0"/>
                        </a:rPr>
                        <a:t>)</a:t>
                      </a:r>
                      <a:endParaRPr lang="en-US" sz="2400" dirty="0">
                        <a:latin typeface="Times New Roman" charset="0"/>
                        <a:ea typeface="Times New Roman" charset="0"/>
                        <a:cs typeface="Times New Roman" charset="0"/>
                      </a:endParaRPr>
                    </a:p>
                  </a:txBody>
                  <a:tcPr marL="329184" marR="329184" marT="329184" marB="329184">
                    <a:lnT w="76200" cap="flat" cmpd="sng" algn="ctr">
                      <a:solidFill>
                        <a:schemeClr val="bg2">
                          <a:lumMod val="90000"/>
                        </a:schemeClr>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graphicFrame>
        <p:nvGraphicFramePr>
          <p:cNvPr id="5" name="Table 4">
            <a:extLst>
              <a:ext uri="{FF2B5EF4-FFF2-40B4-BE49-F238E27FC236}">
                <a16:creationId xmlns:a16="http://schemas.microsoft.com/office/drawing/2014/main" id="{CAF8E194-4D8F-4543-AEE1-F4DA8C770132}"/>
              </a:ext>
            </a:extLst>
          </p:cNvPr>
          <p:cNvGraphicFramePr>
            <a:graphicFrameLocks noGrp="1"/>
          </p:cNvGraphicFramePr>
          <p:nvPr>
            <p:extLst>
              <p:ext uri="{D42A27DB-BD31-4B8C-83A1-F6EECF244321}">
                <p14:modId xmlns:p14="http://schemas.microsoft.com/office/powerpoint/2010/main" val="3479701888"/>
              </p:ext>
            </p:extLst>
          </p:nvPr>
        </p:nvGraphicFramePr>
        <p:xfrm>
          <a:off x="11753762" y="5929065"/>
          <a:ext cx="9765792" cy="16549116"/>
        </p:xfrm>
        <a:graphic>
          <a:graphicData uri="http://schemas.openxmlformats.org/drawingml/2006/table">
            <a:tbl>
              <a:tblPr firstRow="1" bandRow="1">
                <a:effectLst/>
                <a:tableStyleId>{2D5ABB26-0587-4C30-8999-92F81FD0307C}</a:tableStyleId>
              </a:tblPr>
              <a:tblGrid>
                <a:gridCol w="9765792">
                  <a:extLst>
                    <a:ext uri="{9D8B030D-6E8A-4147-A177-3AD203B41FA5}">
                      <a16:colId xmlns:a16="http://schemas.microsoft.com/office/drawing/2014/main" val="20000"/>
                    </a:ext>
                  </a:extLst>
                </a:gridCol>
              </a:tblGrid>
              <a:tr h="1097280">
                <a:tc>
                  <a:txBody>
                    <a:bodyPr/>
                    <a:lstStyle/>
                    <a:p>
                      <a:pPr marL="0" marR="0" indent="0" algn="l" defTabSz="3535710" rtl="0" eaLnBrk="1" fontAlgn="auto" latinLnBrk="0" hangingPunct="1">
                        <a:lnSpc>
                          <a:spcPct val="100000"/>
                        </a:lnSpc>
                        <a:spcBef>
                          <a:spcPts val="0"/>
                        </a:spcBef>
                        <a:spcAft>
                          <a:spcPts val="1800"/>
                        </a:spcAft>
                        <a:buClrTx/>
                        <a:buSzTx/>
                        <a:buFontTx/>
                        <a:buNone/>
                        <a:tabLst/>
                        <a:defRPr/>
                      </a:pPr>
                      <a:r>
                        <a:rPr lang="en-US" sz="5000" b="1" kern="1200" spc="100" baseline="0" dirty="0">
                          <a:solidFill>
                            <a:schemeClr val="bg1"/>
                          </a:solidFill>
                          <a:latin typeface="Arial" charset="0"/>
                          <a:ea typeface="Arial" charset="0"/>
                          <a:cs typeface="Arial" charset="0"/>
                        </a:rPr>
                        <a:t>Text</a:t>
                      </a:r>
                    </a:p>
                  </a:txBody>
                  <a:tcPr marL="329184" marR="329184" marT="329184" marB="329184">
                    <a:lnB w="76200" cap="flat" cmpd="sng" algn="ctr">
                      <a:solidFill>
                        <a:schemeClr val="bg2">
                          <a:lumMod val="90000"/>
                        </a:schemeClr>
                      </a:solidFill>
                      <a:prstDash val="solid"/>
                      <a:round/>
                      <a:headEnd type="none" w="med" len="med"/>
                      <a:tailEnd type="none" w="med" len="med"/>
                    </a:lnB>
                    <a:solidFill>
                      <a:srgbClr val="CB2133"/>
                    </a:solidFill>
                  </a:tcPr>
                </a:tc>
                <a:extLst>
                  <a:ext uri="{0D108BD9-81ED-4DB2-BD59-A6C34878D82A}">
                    <a16:rowId xmlns:a16="http://schemas.microsoft.com/office/drawing/2014/main" val="10000"/>
                  </a:ext>
                </a:extLst>
              </a:tr>
              <a:tr h="15128748">
                <a:tc>
                  <a:txBody>
                    <a:bodyPr/>
                    <a:lstStyle/>
                    <a:p>
                      <a:pPr>
                        <a:spcAft>
                          <a:spcPts val="2400"/>
                        </a:spcAft>
                      </a:pPr>
                      <a:r>
                        <a:rPr lang="en-US" sz="2800" b="1" dirty="0">
                          <a:solidFill>
                            <a:schemeClr val="tx1"/>
                          </a:solidFill>
                          <a:latin typeface="Arial" panose="020B0604020202020204" pitchFamily="34" charset="0"/>
                          <a:ea typeface="Times New Roman" charset="0"/>
                          <a:cs typeface="Arial" panose="020B0604020202020204" pitchFamily="34" charset="0"/>
                        </a:rPr>
                        <a:t>Follow these helpful pointers for your text...</a:t>
                      </a:r>
                      <a:endParaRPr lang="en-US" sz="2800" dirty="0">
                        <a:solidFill>
                          <a:schemeClr val="tx1"/>
                        </a:solidFill>
                        <a:latin typeface="Arial" panose="020B0604020202020204" pitchFamily="34" charset="0"/>
                        <a:ea typeface="Times New Roman" charset="0"/>
                        <a:cs typeface="Arial" panose="020B0604020202020204" pitchFamily="34" charset="0"/>
                      </a:endParaRPr>
                    </a:p>
                    <a:p>
                      <a:pPr marL="347472" indent="-347472">
                        <a:spcAft>
                          <a:spcPts val="2400"/>
                        </a:spcAft>
                        <a:buFont typeface="Arial" charset="0"/>
                        <a:buChar char="•"/>
                      </a:pPr>
                      <a:r>
                        <a:rPr lang="en-US" sz="2800" dirty="0">
                          <a:latin typeface="Times New Roman" charset="0"/>
                          <a:ea typeface="Times New Roman" charset="0"/>
                          <a:cs typeface="Times New Roman" charset="0"/>
                        </a:rPr>
                        <a:t>Use standard fonts that can be found on Windows and Mac. These include:</a:t>
                      </a:r>
                    </a:p>
                    <a:p>
                      <a:pPr marL="1024128" lvl="1" indent="-566928">
                        <a:spcAft>
                          <a:spcPts val="2400"/>
                        </a:spcAft>
                        <a:buClr>
                          <a:srgbClr val="D91C31"/>
                        </a:buClr>
                        <a:buSzPct val="125000"/>
                        <a:buFont typeface="Arial" panose="020B0604020202020204" pitchFamily="34" charset="0"/>
                        <a:buChar char="•"/>
                      </a:pPr>
                      <a:r>
                        <a:rPr lang="en-US" sz="2800" dirty="0">
                          <a:latin typeface="Times New Roman" charset="0"/>
                          <a:ea typeface="Times New Roman" charset="0"/>
                          <a:cs typeface="Times New Roman" charset="0"/>
                        </a:rPr>
                        <a:t>Arial</a:t>
                      </a:r>
                    </a:p>
                    <a:p>
                      <a:pPr marL="1024128" lvl="1" indent="-566928">
                        <a:spcAft>
                          <a:spcPts val="2400"/>
                        </a:spcAft>
                        <a:buClr>
                          <a:srgbClr val="D91C31"/>
                        </a:buClr>
                        <a:buSzPct val="125000"/>
                        <a:buFont typeface="Arial" panose="020B0604020202020204" pitchFamily="34" charset="0"/>
                        <a:buChar char="•"/>
                      </a:pPr>
                      <a:r>
                        <a:rPr lang="en-US" sz="2800" dirty="0">
                          <a:latin typeface="Times New Roman" charset="0"/>
                          <a:ea typeface="Times New Roman" charset="0"/>
                          <a:cs typeface="Times New Roman" charset="0"/>
                        </a:rPr>
                        <a:t>Tahoma</a:t>
                      </a:r>
                    </a:p>
                    <a:p>
                      <a:pPr marL="1024128" lvl="1" indent="-566928">
                        <a:spcAft>
                          <a:spcPts val="2400"/>
                        </a:spcAft>
                        <a:buClr>
                          <a:srgbClr val="D91C31"/>
                        </a:buClr>
                        <a:buSzPct val="125000"/>
                        <a:buFont typeface="Arial" panose="020B0604020202020204" pitchFamily="34" charset="0"/>
                        <a:buChar char="•"/>
                      </a:pPr>
                      <a:r>
                        <a:rPr lang="en-US" sz="2800" dirty="0">
                          <a:latin typeface="Times New Roman" charset="0"/>
                          <a:ea typeface="Times New Roman" charset="0"/>
                          <a:cs typeface="Times New Roman" charset="0"/>
                        </a:rPr>
                        <a:t>Times New Roman</a:t>
                      </a:r>
                    </a:p>
                    <a:p>
                      <a:pPr marL="1024128" lvl="1" indent="-566928">
                        <a:spcAft>
                          <a:spcPts val="2400"/>
                        </a:spcAft>
                        <a:buClr>
                          <a:srgbClr val="D91C31"/>
                        </a:buClr>
                        <a:buSzPct val="125000"/>
                        <a:buFont typeface="Arial" panose="020B0604020202020204" pitchFamily="34" charset="0"/>
                        <a:buChar char="•"/>
                      </a:pPr>
                      <a:r>
                        <a:rPr lang="en-US" sz="2800" dirty="0">
                          <a:latin typeface="Times New Roman" charset="0"/>
                          <a:ea typeface="Times New Roman" charset="0"/>
                          <a:cs typeface="Times New Roman" charset="0"/>
                        </a:rPr>
                        <a:t>Trebuchet</a:t>
                      </a:r>
                    </a:p>
                    <a:p>
                      <a:pPr marL="1024128" lvl="1" indent="-566928">
                        <a:spcAft>
                          <a:spcPts val="2400"/>
                        </a:spcAft>
                        <a:buClr>
                          <a:srgbClr val="D91C31"/>
                        </a:buClr>
                        <a:buSzPct val="125000"/>
                        <a:buFont typeface="Arial" panose="020B0604020202020204" pitchFamily="34" charset="0"/>
                        <a:buChar char="•"/>
                      </a:pPr>
                      <a:r>
                        <a:rPr lang="en-US" sz="2800" dirty="0">
                          <a:latin typeface="Times New Roman" charset="0"/>
                          <a:ea typeface="Times New Roman" charset="0"/>
                          <a:cs typeface="Times New Roman" charset="0"/>
                        </a:rPr>
                        <a:t>Verdana</a:t>
                      </a:r>
                    </a:p>
                    <a:p>
                      <a:pPr marL="347472" indent="-347472">
                        <a:spcAft>
                          <a:spcPts val="2400"/>
                        </a:spcAft>
                        <a:buFont typeface="Arial" charset="0"/>
                        <a:buChar char="•"/>
                      </a:pPr>
                      <a:r>
                        <a:rPr lang="en-US" sz="2800" dirty="0">
                          <a:latin typeface="Times New Roman" charset="0"/>
                          <a:ea typeface="Times New Roman" charset="0"/>
                          <a:cs typeface="Times New Roman" charset="0"/>
                        </a:rPr>
                        <a:t>The title should span the width of the poster and the content should be broken into three to four columns. </a:t>
                      </a:r>
                    </a:p>
                    <a:p>
                      <a:pPr marL="347472" indent="-347472">
                        <a:spcAft>
                          <a:spcPts val="2400"/>
                        </a:spcAft>
                        <a:buFont typeface="Arial" charset="0"/>
                        <a:buChar char="•"/>
                      </a:pPr>
                      <a:r>
                        <a:rPr lang="en-US" sz="2800" dirty="0">
                          <a:latin typeface="Times New Roman" charset="0"/>
                          <a:ea typeface="Times New Roman" charset="0"/>
                          <a:cs typeface="Times New Roman" charset="0"/>
                        </a:rPr>
                        <a:t>Adjust the font size depending on the amount of text in your poster and the style of font you choose. For readability, you should not use a font size any smaller than 18 points.</a:t>
                      </a:r>
                    </a:p>
                    <a:p>
                      <a:pPr marL="347472" indent="-347472">
                        <a:spcAft>
                          <a:spcPts val="2400"/>
                        </a:spcAft>
                        <a:buFont typeface="Arial" charset="0"/>
                        <a:buChar char="•"/>
                      </a:pPr>
                      <a:r>
                        <a:rPr lang="en-US" sz="2800" dirty="0">
                          <a:latin typeface="Times New Roman" charset="0"/>
                          <a:ea typeface="Times New Roman" charset="0"/>
                          <a:cs typeface="Times New Roman" charset="0"/>
                        </a:rPr>
                        <a:t>For consistency, make all the headers the same font size and all the body text the same font size.</a:t>
                      </a:r>
                    </a:p>
                    <a:p>
                      <a:pPr marL="347472" indent="-347472">
                        <a:spcAft>
                          <a:spcPts val="2400"/>
                        </a:spcAft>
                        <a:buFont typeface="Arial" charset="0"/>
                        <a:buChar char="•"/>
                      </a:pPr>
                      <a:r>
                        <a:rPr lang="en-US" sz="2800" dirty="0">
                          <a:latin typeface="Times New Roman" charset="0"/>
                          <a:ea typeface="Times New Roman" charset="0"/>
                          <a:cs typeface="Times New Roman" charset="0"/>
                        </a:rPr>
                        <a:t>If your text is in a different file (e.g. in a Word document) be sure that it pastes into a text box in PowerPoint so it can be more easily edited. To do this, use the </a:t>
                      </a:r>
                      <a:r>
                        <a:rPr lang="en-US" sz="2800" b="1" dirty="0">
                          <a:solidFill>
                            <a:srgbClr val="CA2234"/>
                          </a:solidFill>
                          <a:latin typeface="Times New Roman" charset="0"/>
                          <a:ea typeface="Times New Roman" charset="0"/>
                          <a:cs typeface="Times New Roman" charset="0"/>
                        </a:rPr>
                        <a:t>Paste Special</a:t>
                      </a:r>
                      <a:r>
                        <a:rPr lang="en-US" sz="2800" dirty="0">
                          <a:solidFill>
                            <a:srgbClr val="CA2234"/>
                          </a:solidFill>
                          <a:latin typeface="Times New Roman" charset="0"/>
                          <a:ea typeface="Times New Roman" charset="0"/>
                          <a:cs typeface="Times New Roman" charset="0"/>
                        </a:rPr>
                        <a:t> </a:t>
                      </a:r>
                      <a:r>
                        <a:rPr lang="en-US" sz="2800" dirty="0">
                          <a:latin typeface="Times New Roman" charset="0"/>
                          <a:ea typeface="Times New Roman" charset="0"/>
                          <a:cs typeface="Times New Roman" charset="0"/>
                        </a:rPr>
                        <a:t>command and choose Unformatted Text so that the text will become a PowerPoint text box.</a:t>
                      </a:r>
                    </a:p>
                    <a:p>
                      <a:pPr marL="347472" indent="-347472">
                        <a:spcAft>
                          <a:spcPts val="2400"/>
                        </a:spcAft>
                        <a:buFont typeface="Arial" charset="0"/>
                        <a:buChar char="•"/>
                      </a:pPr>
                      <a:r>
                        <a:rPr lang="en-US" sz="2800" dirty="0">
                          <a:latin typeface="Times New Roman" charset="0"/>
                          <a:ea typeface="Times New Roman" charset="0"/>
                          <a:cs typeface="Times New Roman" charset="0"/>
                        </a:rPr>
                        <a:t>To create custom bullets in this document, select Format</a:t>
                      </a:r>
                      <a:r>
                        <a:rPr lang="en-US" sz="2800" baseline="0" dirty="0">
                          <a:latin typeface="Times New Roman" charset="0"/>
                          <a:ea typeface="Times New Roman" charset="0"/>
                          <a:cs typeface="Times New Roman" charset="0"/>
                        </a:rPr>
                        <a:t> &gt; Bullets and Numbering. Click on picture under Customize and select the image and color you would like to use.</a:t>
                      </a:r>
                      <a:endParaRPr lang="en-US" sz="2800" dirty="0">
                        <a:latin typeface="Times New Roman" charset="0"/>
                        <a:ea typeface="Times New Roman" charset="0"/>
                        <a:cs typeface="Times New Roman" charset="0"/>
                      </a:endParaRPr>
                    </a:p>
                  </a:txBody>
                  <a:tcPr marL="329184" marR="329184" marT="329184" marB="329184">
                    <a:lnT w="76200" cap="flat" cmpd="sng" algn="ctr">
                      <a:solidFill>
                        <a:schemeClr val="bg2">
                          <a:lumMod val="90000"/>
                        </a:schemeClr>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graphicFrame>
        <p:nvGraphicFramePr>
          <p:cNvPr id="6" name="Table 5">
            <a:extLst>
              <a:ext uri="{FF2B5EF4-FFF2-40B4-BE49-F238E27FC236}">
                <a16:creationId xmlns:a16="http://schemas.microsoft.com/office/drawing/2014/main" id="{4AF9A610-B743-A14A-A1EB-933C8C477387}"/>
              </a:ext>
            </a:extLst>
          </p:cNvPr>
          <p:cNvGraphicFramePr>
            <a:graphicFrameLocks noGrp="1"/>
          </p:cNvGraphicFramePr>
          <p:nvPr>
            <p:extLst>
              <p:ext uri="{D42A27DB-BD31-4B8C-83A1-F6EECF244321}">
                <p14:modId xmlns:p14="http://schemas.microsoft.com/office/powerpoint/2010/main" val="1895207541"/>
              </p:ext>
            </p:extLst>
          </p:nvPr>
        </p:nvGraphicFramePr>
        <p:xfrm>
          <a:off x="32394175" y="5929065"/>
          <a:ext cx="9765792" cy="15657576"/>
        </p:xfrm>
        <a:graphic>
          <a:graphicData uri="http://schemas.openxmlformats.org/drawingml/2006/table">
            <a:tbl>
              <a:tblPr firstRow="1" bandRow="1">
                <a:effectLst/>
                <a:tableStyleId>{2D5ABB26-0587-4C30-8999-92F81FD0307C}</a:tableStyleId>
              </a:tblPr>
              <a:tblGrid>
                <a:gridCol w="9765792">
                  <a:extLst>
                    <a:ext uri="{9D8B030D-6E8A-4147-A177-3AD203B41FA5}">
                      <a16:colId xmlns:a16="http://schemas.microsoft.com/office/drawing/2014/main" val="20000"/>
                    </a:ext>
                  </a:extLst>
                </a:gridCol>
              </a:tblGrid>
              <a:tr h="1417320">
                <a:tc>
                  <a:txBody>
                    <a:bodyPr/>
                    <a:lstStyle/>
                    <a:p>
                      <a:pPr marL="0" marR="0" indent="0" algn="l" defTabSz="3535710" rtl="0" eaLnBrk="1" fontAlgn="auto" latinLnBrk="0" hangingPunct="1">
                        <a:lnSpc>
                          <a:spcPct val="100000"/>
                        </a:lnSpc>
                        <a:spcBef>
                          <a:spcPts val="0"/>
                        </a:spcBef>
                        <a:spcAft>
                          <a:spcPts val="1800"/>
                        </a:spcAft>
                        <a:buClrTx/>
                        <a:buSzTx/>
                        <a:buFontTx/>
                        <a:buNone/>
                        <a:tabLst/>
                        <a:defRPr/>
                      </a:pPr>
                      <a:r>
                        <a:rPr lang="en-US" sz="5000" b="1" kern="1200" spc="100" baseline="0" dirty="0">
                          <a:solidFill>
                            <a:schemeClr val="bg1"/>
                          </a:solidFill>
                          <a:latin typeface="Arial" charset="0"/>
                          <a:ea typeface="Arial" charset="0"/>
                          <a:cs typeface="Arial" charset="0"/>
                        </a:rPr>
                        <a:t>Submitting Posters</a:t>
                      </a:r>
                    </a:p>
                  </a:txBody>
                  <a:tcPr marL="329184" marR="329184" marT="329184" marB="329184">
                    <a:lnB w="76200" cap="flat" cmpd="sng" algn="ctr">
                      <a:solidFill>
                        <a:schemeClr val="bg2">
                          <a:lumMod val="90000"/>
                        </a:schemeClr>
                      </a:solidFill>
                      <a:prstDash val="solid"/>
                      <a:round/>
                      <a:headEnd type="none" w="med" len="med"/>
                      <a:tailEnd type="none" w="med" len="med"/>
                    </a:lnB>
                    <a:solidFill>
                      <a:srgbClr val="CB2133"/>
                    </a:solidFill>
                  </a:tcPr>
                </a:tc>
                <a:extLst>
                  <a:ext uri="{0D108BD9-81ED-4DB2-BD59-A6C34878D82A}">
                    <a16:rowId xmlns:a16="http://schemas.microsoft.com/office/drawing/2014/main" val="10000"/>
                  </a:ext>
                </a:extLst>
              </a:tr>
              <a:tr h="14237208">
                <a:tc>
                  <a:txBody>
                    <a:bodyPr/>
                    <a:lstStyle/>
                    <a:p>
                      <a:pPr>
                        <a:spcAft>
                          <a:spcPts val="2400"/>
                        </a:spcAft>
                      </a:pPr>
                      <a:r>
                        <a:rPr lang="en-US" sz="2800" b="1" dirty="0">
                          <a:solidFill>
                            <a:srgbClr val="CA2234"/>
                          </a:solidFill>
                          <a:latin typeface="Times New Roman" charset="0"/>
                          <a:ea typeface="Times New Roman" charset="0"/>
                          <a:cs typeface="Times New Roman" charset="0"/>
                        </a:rPr>
                        <a:t>Posters can be submitted to either the UNL Pixel Lab or  to Dee Ebbeka </a:t>
                      </a:r>
                      <a:r>
                        <a:rPr lang="en-US" sz="2800" b="1" dirty="0">
                          <a:solidFill>
                            <a:srgbClr val="CA2234"/>
                          </a:solidFill>
                          <a:latin typeface="Times New Roman" charset="0"/>
                          <a:ea typeface="Times New Roman" charset="0"/>
                          <a:cs typeface="Times New Roman" charset="0"/>
                          <a:hlinkClick r:id="rId2"/>
                        </a:rPr>
                        <a:t>debbeka1@unl.edu</a:t>
                      </a:r>
                      <a:r>
                        <a:rPr lang="en-US" sz="2800" b="1" dirty="0">
                          <a:solidFill>
                            <a:srgbClr val="CA2234"/>
                          </a:solidFill>
                          <a:latin typeface="Times New Roman" charset="0"/>
                          <a:ea typeface="Times New Roman" charset="0"/>
                          <a:cs typeface="Times New Roman" charset="0"/>
                        </a:rPr>
                        <a:t> to be printed. </a:t>
                      </a:r>
                      <a:r>
                        <a:rPr lang="en-US" sz="2800" dirty="0">
                          <a:latin typeface="Times New Roman" charset="0"/>
                          <a:ea typeface="Times New Roman" charset="0"/>
                          <a:cs typeface="Times New Roman" charset="0"/>
                        </a:rPr>
                        <a:t>You must convert your PowerPoint file (PPT) to a PDF file before you submit it to print.</a:t>
                      </a:r>
                    </a:p>
                    <a:p>
                      <a:pPr>
                        <a:spcAft>
                          <a:spcPts val="2400"/>
                        </a:spcAft>
                      </a:pPr>
                      <a:r>
                        <a:rPr lang="en-US" sz="2800" b="1" dirty="0">
                          <a:latin typeface="Arial" panose="020B0604020202020204" pitchFamily="34" charset="0"/>
                          <a:ea typeface="Times New Roman" charset="0"/>
                          <a:cs typeface="Arial" panose="020B0604020202020204" pitchFamily="34" charset="0"/>
                        </a:rPr>
                        <a:t>Here’s how to convert your file:</a:t>
                      </a:r>
                      <a:endParaRPr lang="en-US" sz="2800" dirty="0">
                        <a:latin typeface="Arial" panose="020B0604020202020204" pitchFamily="34" charset="0"/>
                        <a:ea typeface="Times New Roman" charset="0"/>
                        <a:cs typeface="Arial" panose="020B0604020202020204" pitchFamily="34" charset="0"/>
                      </a:endParaRPr>
                    </a:p>
                    <a:p>
                      <a:pPr marL="1024128" indent="-566928">
                        <a:spcAft>
                          <a:spcPts val="2400"/>
                        </a:spcAft>
                        <a:buClr>
                          <a:srgbClr val="D91A31"/>
                        </a:buClr>
                        <a:buSzPct val="125000"/>
                        <a:buFont typeface="Arial" panose="020B0604020202020204" pitchFamily="34" charset="0"/>
                        <a:buChar char="•"/>
                      </a:pPr>
                      <a:r>
                        <a:rPr lang="en-US" sz="2800" dirty="0">
                          <a:latin typeface="Times New Roman" charset="0"/>
                          <a:ea typeface="Times New Roman" charset="0"/>
                          <a:cs typeface="Times New Roman" charset="0"/>
                        </a:rPr>
                        <a:t>Click the </a:t>
                      </a:r>
                      <a:r>
                        <a:rPr lang="en-US" sz="2800" b="1" dirty="0">
                          <a:solidFill>
                            <a:srgbClr val="CA2234"/>
                          </a:solidFill>
                          <a:latin typeface="Times New Roman" charset="0"/>
                          <a:ea typeface="Times New Roman" charset="0"/>
                          <a:cs typeface="Times New Roman" charset="0"/>
                        </a:rPr>
                        <a:t>File</a:t>
                      </a:r>
                      <a:r>
                        <a:rPr lang="en-US" sz="2800" dirty="0">
                          <a:solidFill>
                            <a:srgbClr val="CA2234"/>
                          </a:solidFill>
                          <a:latin typeface="Times New Roman" charset="0"/>
                          <a:ea typeface="Times New Roman" charset="0"/>
                          <a:cs typeface="Times New Roman" charset="0"/>
                        </a:rPr>
                        <a:t> </a:t>
                      </a:r>
                      <a:r>
                        <a:rPr lang="en-US" sz="2800" dirty="0">
                          <a:latin typeface="Times New Roman" charset="0"/>
                          <a:ea typeface="Times New Roman" charset="0"/>
                          <a:cs typeface="Times New Roman" charset="0"/>
                        </a:rPr>
                        <a:t>tab.</a:t>
                      </a:r>
                    </a:p>
                    <a:p>
                      <a:pPr marL="1024128" indent="-566928">
                        <a:spcAft>
                          <a:spcPts val="2400"/>
                        </a:spcAft>
                        <a:buClr>
                          <a:srgbClr val="D91A31"/>
                        </a:buClr>
                        <a:buSzPct val="125000"/>
                        <a:buFont typeface="Arial" panose="020B0604020202020204" pitchFamily="34" charset="0"/>
                        <a:buChar char="•"/>
                      </a:pPr>
                      <a:r>
                        <a:rPr lang="en-US" sz="2800" dirty="0">
                          <a:latin typeface="Times New Roman" charset="0"/>
                          <a:ea typeface="Times New Roman" charset="0"/>
                          <a:cs typeface="Times New Roman" charset="0"/>
                        </a:rPr>
                        <a:t>Click </a:t>
                      </a:r>
                      <a:r>
                        <a:rPr lang="en-US" sz="2800" b="1" dirty="0">
                          <a:solidFill>
                            <a:srgbClr val="CA2234"/>
                          </a:solidFill>
                          <a:latin typeface="Times New Roman" charset="0"/>
                          <a:ea typeface="Times New Roman" charset="0"/>
                          <a:cs typeface="Times New Roman" charset="0"/>
                        </a:rPr>
                        <a:t>Save As</a:t>
                      </a:r>
                      <a:r>
                        <a:rPr lang="en-US" sz="2800" dirty="0">
                          <a:latin typeface="Times New Roman" charset="0"/>
                          <a:ea typeface="Times New Roman" charset="0"/>
                          <a:cs typeface="Times New Roman" charset="0"/>
                        </a:rPr>
                        <a:t>.</a:t>
                      </a:r>
                    </a:p>
                    <a:p>
                      <a:pPr marL="1024128" indent="-566928">
                        <a:spcAft>
                          <a:spcPts val="2400"/>
                        </a:spcAft>
                        <a:buClr>
                          <a:srgbClr val="D91A31"/>
                        </a:buClr>
                        <a:buSzPct val="125000"/>
                        <a:buFont typeface="Arial" panose="020B0604020202020204" pitchFamily="34" charset="0"/>
                        <a:buChar char="•"/>
                      </a:pPr>
                      <a:r>
                        <a:rPr lang="en-US" sz="2800" dirty="0">
                          <a:latin typeface="Times New Roman" charset="0"/>
                          <a:ea typeface="Times New Roman" charset="0"/>
                          <a:cs typeface="Times New Roman" charset="0"/>
                        </a:rPr>
                        <a:t>Enter a name for the file in the </a:t>
                      </a:r>
                      <a:r>
                        <a:rPr lang="en-US" sz="2800" b="1" dirty="0">
                          <a:solidFill>
                            <a:srgbClr val="CA2234"/>
                          </a:solidFill>
                          <a:latin typeface="Times New Roman" charset="0"/>
                          <a:ea typeface="Times New Roman" charset="0"/>
                          <a:cs typeface="Times New Roman" charset="0"/>
                        </a:rPr>
                        <a:t>Save As</a:t>
                      </a:r>
                      <a:r>
                        <a:rPr lang="en-US" sz="2800" dirty="0">
                          <a:solidFill>
                            <a:srgbClr val="CA2234"/>
                          </a:solidFill>
                          <a:latin typeface="Times New Roman" charset="0"/>
                          <a:ea typeface="Times New Roman" charset="0"/>
                          <a:cs typeface="Times New Roman" charset="0"/>
                        </a:rPr>
                        <a:t> </a:t>
                      </a:r>
                      <a:r>
                        <a:rPr lang="en-US" sz="2800" dirty="0">
                          <a:latin typeface="Times New Roman" charset="0"/>
                          <a:ea typeface="Times New Roman" charset="0"/>
                          <a:cs typeface="Times New Roman" charset="0"/>
                        </a:rPr>
                        <a:t>box, if you </a:t>
                      </a:r>
                      <a:br>
                        <a:rPr lang="en-US" sz="2800" dirty="0">
                          <a:latin typeface="Times New Roman" charset="0"/>
                          <a:ea typeface="Times New Roman" charset="0"/>
                          <a:cs typeface="Times New Roman" charset="0"/>
                        </a:rPr>
                      </a:br>
                      <a:r>
                        <a:rPr lang="en-US" sz="2800" dirty="0">
                          <a:latin typeface="Times New Roman" charset="0"/>
                          <a:ea typeface="Times New Roman" charset="0"/>
                          <a:cs typeface="Times New Roman" charset="0"/>
                        </a:rPr>
                        <a:t>haven’t already.</a:t>
                      </a:r>
                    </a:p>
                    <a:p>
                      <a:pPr marL="1024128" indent="-566928">
                        <a:spcAft>
                          <a:spcPts val="2400"/>
                        </a:spcAft>
                        <a:buClr>
                          <a:srgbClr val="D91A31"/>
                        </a:buClr>
                        <a:buSzPct val="125000"/>
                        <a:buFont typeface="Arial" panose="020B0604020202020204" pitchFamily="34" charset="0"/>
                        <a:buChar char="•"/>
                      </a:pPr>
                      <a:r>
                        <a:rPr lang="en-US" sz="2800" dirty="0">
                          <a:latin typeface="Times New Roman" charset="0"/>
                          <a:ea typeface="Times New Roman" charset="0"/>
                          <a:cs typeface="Times New Roman" charset="0"/>
                        </a:rPr>
                        <a:t>Select a file destination on your computer or flash drive.</a:t>
                      </a:r>
                    </a:p>
                    <a:p>
                      <a:pPr marL="1024128" indent="-566928">
                        <a:spcAft>
                          <a:spcPts val="2400"/>
                        </a:spcAft>
                        <a:buClr>
                          <a:srgbClr val="D91A31"/>
                        </a:buClr>
                        <a:buSzPct val="125000"/>
                        <a:buFont typeface="Arial" panose="020B0604020202020204" pitchFamily="34" charset="0"/>
                        <a:buChar char="•"/>
                      </a:pPr>
                      <a:r>
                        <a:rPr lang="en-US" sz="2800" dirty="0">
                          <a:latin typeface="Times New Roman" charset="0"/>
                          <a:ea typeface="Times New Roman" charset="0"/>
                          <a:cs typeface="Times New Roman" charset="0"/>
                        </a:rPr>
                        <a:t>Under the </a:t>
                      </a:r>
                      <a:r>
                        <a:rPr lang="en-US" sz="2800" b="1" dirty="0">
                          <a:solidFill>
                            <a:srgbClr val="CA2234"/>
                          </a:solidFill>
                          <a:latin typeface="Times New Roman" charset="0"/>
                          <a:ea typeface="Times New Roman" charset="0"/>
                          <a:cs typeface="Times New Roman" charset="0"/>
                        </a:rPr>
                        <a:t>File Format</a:t>
                      </a:r>
                      <a:r>
                        <a:rPr lang="en-US" sz="2800" dirty="0">
                          <a:solidFill>
                            <a:srgbClr val="CA2234"/>
                          </a:solidFill>
                          <a:latin typeface="Times New Roman" charset="0"/>
                          <a:ea typeface="Times New Roman" charset="0"/>
                          <a:cs typeface="Times New Roman" charset="0"/>
                        </a:rPr>
                        <a:t> </a:t>
                      </a:r>
                      <a:r>
                        <a:rPr lang="en-US" sz="2800" dirty="0">
                          <a:latin typeface="Times New Roman" charset="0"/>
                          <a:ea typeface="Times New Roman" charset="0"/>
                          <a:cs typeface="Times New Roman" charset="0"/>
                        </a:rPr>
                        <a:t>type box, select </a:t>
                      </a:r>
                      <a:r>
                        <a:rPr lang="en-US" sz="2800" b="1" dirty="0">
                          <a:solidFill>
                            <a:srgbClr val="CA2234"/>
                          </a:solidFill>
                          <a:latin typeface="Times New Roman" charset="0"/>
                          <a:ea typeface="Times New Roman" charset="0"/>
                          <a:cs typeface="Times New Roman" charset="0"/>
                        </a:rPr>
                        <a:t>PDF</a:t>
                      </a:r>
                      <a:r>
                        <a:rPr lang="en-US" sz="2800" dirty="0">
                          <a:latin typeface="Times New Roman" charset="0"/>
                          <a:ea typeface="Times New Roman" charset="0"/>
                          <a:cs typeface="Times New Roman" charset="0"/>
                        </a:rPr>
                        <a:t>.</a:t>
                      </a:r>
                    </a:p>
                    <a:p>
                      <a:pPr marL="1024128" indent="-566928">
                        <a:spcAft>
                          <a:spcPts val="2400"/>
                        </a:spcAft>
                        <a:buClr>
                          <a:srgbClr val="D91A31"/>
                        </a:buClr>
                        <a:buSzPct val="125000"/>
                        <a:buFont typeface="Arial" panose="020B0604020202020204" pitchFamily="34" charset="0"/>
                        <a:buChar char="•"/>
                      </a:pPr>
                      <a:r>
                        <a:rPr lang="en-US" sz="2800" dirty="0">
                          <a:latin typeface="Times New Roman" charset="0"/>
                          <a:ea typeface="Times New Roman" charset="0"/>
                          <a:cs typeface="Times New Roman" charset="0"/>
                        </a:rPr>
                        <a:t>Click </a:t>
                      </a:r>
                      <a:r>
                        <a:rPr lang="en-US" sz="2800" b="1" dirty="0">
                          <a:solidFill>
                            <a:srgbClr val="CA2234"/>
                          </a:solidFill>
                          <a:latin typeface="Times New Roman" charset="0"/>
                          <a:ea typeface="Times New Roman" charset="0"/>
                          <a:cs typeface="Times New Roman" charset="0"/>
                        </a:rPr>
                        <a:t>Save</a:t>
                      </a:r>
                      <a:r>
                        <a:rPr lang="en-US" sz="2800" dirty="0">
                          <a:latin typeface="Times New Roman" charset="0"/>
                          <a:ea typeface="Times New Roman" charset="0"/>
                          <a:cs typeface="Times New Roman" charset="0"/>
                        </a:rPr>
                        <a:t>.</a:t>
                      </a:r>
                    </a:p>
                    <a:p>
                      <a:pPr>
                        <a:spcAft>
                          <a:spcPts val="2400"/>
                        </a:spcAft>
                      </a:pPr>
                      <a:r>
                        <a:rPr lang="en-US" sz="2800" dirty="0">
                          <a:latin typeface="Times New Roman" charset="0"/>
                          <a:ea typeface="Times New Roman" charset="0"/>
                          <a:cs typeface="Times New Roman" charset="0"/>
                        </a:rPr>
                        <a:t>Once you’ve converted your poster you can submit it to print one of three ways.</a:t>
                      </a:r>
                    </a:p>
                    <a:p>
                      <a:pPr>
                        <a:spcAft>
                          <a:spcPts val="2400"/>
                        </a:spcAft>
                      </a:pPr>
                      <a:r>
                        <a:rPr lang="en-US" sz="2800" b="1" kern="1200" dirty="0">
                          <a:solidFill>
                            <a:schemeClr val="tx1"/>
                          </a:solidFill>
                          <a:latin typeface="Arial" panose="020B0604020202020204" pitchFamily="34" charset="0"/>
                          <a:ea typeface="Times New Roman" charset="0"/>
                          <a:cs typeface="Arial" panose="020B0604020202020204" pitchFamily="34" charset="0"/>
                        </a:rPr>
                        <a:t>Here’s how submit your file:</a:t>
                      </a:r>
                    </a:p>
                    <a:p>
                      <a:pPr marL="1024128" indent="-566928">
                        <a:spcAft>
                          <a:spcPts val="2400"/>
                        </a:spcAft>
                        <a:buClr>
                          <a:srgbClr val="D81A31"/>
                        </a:buClr>
                        <a:buSzPct val="125000"/>
                        <a:buFont typeface="Arial" panose="020B0604020202020204" pitchFamily="34" charset="0"/>
                        <a:buChar char="•"/>
                      </a:pPr>
                      <a:r>
                        <a:rPr lang="en-US" sz="2800" dirty="0">
                          <a:latin typeface="Times New Roman" charset="0"/>
                          <a:ea typeface="Times New Roman" charset="0"/>
                          <a:cs typeface="Times New Roman" charset="0"/>
                        </a:rPr>
                        <a:t>Send your PDF poster file </a:t>
                      </a:r>
                      <a:r>
                        <a:rPr lang="en-US" sz="2800" b="1" dirty="0">
                          <a:solidFill>
                            <a:srgbClr val="CA2234"/>
                          </a:solidFill>
                          <a:latin typeface="Times New Roman" charset="0"/>
                          <a:ea typeface="Times New Roman" charset="0"/>
                          <a:cs typeface="Times New Roman" charset="0"/>
                        </a:rPr>
                        <a:t>via email</a:t>
                      </a:r>
                      <a:r>
                        <a:rPr lang="en-US" sz="2800" dirty="0">
                          <a:latin typeface="Times New Roman" charset="0"/>
                          <a:ea typeface="Times New Roman" charset="0"/>
                          <a:cs typeface="Times New Roman" charset="0"/>
                        </a:rPr>
                        <a:t> to </a:t>
                      </a:r>
                      <a:r>
                        <a:rPr lang="en-US" sz="2800" dirty="0">
                          <a:latin typeface="Times New Roman" charset="0"/>
                          <a:ea typeface="Times New Roman" charset="0"/>
                          <a:cs typeface="Times New Roman" charset="0"/>
                          <a:hlinkClick r:id="rId2"/>
                        </a:rPr>
                        <a:t>debbeka1@unl.edu</a:t>
                      </a:r>
                      <a:r>
                        <a:rPr lang="en-US" sz="2800" dirty="0">
                          <a:latin typeface="Times New Roman" charset="0"/>
                          <a:ea typeface="Times New Roman" charset="0"/>
                          <a:cs typeface="Times New Roman" charset="0"/>
                        </a:rPr>
                        <a:t> or </a:t>
                      </a:r>
                      <a:r>
                        <a:rPr lang="en-US" sz="2800" i="1" dirty="0">
                          <a:latin typeface="Times New Roman" charset="0"/>
                          <a:ea typeface="Times New Roman" charset="0"/>
                          <a:cs typeface="Times New Roman" charset="0"/>
                        </a:rPr>
                        <a:t>pixel-lab@unl.edu.</a:t>
                      </a:r>
                      <a:endParaRPr lang="en-US" sz="2800" dirty="0">
                        <a:latin typeface="Times New Roman" charset="0"/>
                        <a:ea typeface="Times New Roman" charset="0"/>
                        <a:cs typeface="Times New Roman" charset="0"/>
                      </a:endParaRPr>
                    </a:p>
                    <a:p>
                      <a:pPr marL="1024128" indent="-566928">
                        <a:spcAft>
                          <a:spcPts val="2400"/>
                        </a:spcAft>
                        <a:buClr>
                          <a:srgbClr val="D81A31"/>
                        </a:buClr>
                        <a:buSzPct val="125000"/>
                        <a:buFont typeface="Arial" panose="020B0604020202020204" pitchFamily="34" charset="0"/>
                        <a:buChar char="•"/>
                      </a:pPr>
                      <a:r>
                        <a:rPr lang="en-US" sz="2800" dirty="0">
                          <a:latin typeface="Times New Roman" charset="0"/>
                          <a:ea typeface="Times New Roman" charset="0"/>
                          <a:cs typeface="Times New Roman" charset="0"/>
                        </a:rPr>
                        <a:t>For larger PDF files, </a:t>
                      </a:r>
                      <a:r>
                        <a:rPr lang="en-US" sz="2800" b="1" dirty="0">
                          <a:solidFill>
                            <a:srgbClr val="CA2234"/>
                          </a:solidFill>
                          <a:latin typeface="Times New Roman" charset="0"/>
                          <a:ea typeface="Times New Roman" charset="0"/>
                          <a:cs typeface="Times New Roman" charset="0"/>
                        </a:rPr>
                        <a:t>upload to our website</a:t>
                      </a:r>
                      <a:r>
                        <a:rPr lang="en-US" sz="2800" dirty="0">
                          <a:latin typeface="Times New Roman" charset="0"/>
                          <a:ea typeface="Times New Roman" charset="0"/>
                          <a:cs typeface="Times New Roman" charset="0"/>
                        </a:rPr>
                        <a:t> at </a:t>
                      </a:r>
                      <a:br>
                        <a:rPr lang="en-US" sz="2800" dirty="0">
                          <a:latin typeface="Times New Roman" charset="0"/>
                          <a:ea typeface="Times New Roman" charset="0"/>
                          <a:cs typeface="Times New Roman" charset="0"/>
                        </a:rPr>
                      </a:br>
                      <a:r>
                        <a:rPr lang="en-US" sz="2800" i="1" dirty="0">
                          <a:latin typeface="Times New Roman" charset="0"/>
                          <a:ea typeface="Times New Roman" charset="0"/>
                          <a:cs typeface="Times New Roman" charset="0"/>
                        </a:rPr>
                        <a:t>pixel-lab.unl.edu</a:t>
                      </a:r>
                      <a:r>
                        <a:rPr lang="en-US" sz="2800" dirty="0">
                          <a:latin typeface="Times New Roman" charset="0"/>
                          <a:ea typeface="Times New Roman" charset="0"/>
                          <a:cs typeface="Times New Roman" charset="0"/>
                        </a:rPr>
                        <a:t>, and send us an email that includes all of your information.</a:t>
                      </a:r>
                    </a:p>
                    <a:p>
                      <a:pPr marL="1024128" indent="-566928">
                        <a:spcAft>
                          <a:spcPts val="2400"/>
                        </a:spcAft>
                        <a:buClr>
                          <a:srgbClr val="D81A31"/>
                        </a:buClr>
                        <a:buSzPct val="125000"/>
                        <a:buFont typeface="Arial" panose="020B0604020202020204" pitchFamily="34" charset="0"/>
                        <a:buChar char="•"/>
                      </a:pPr>
                      <a:endParaRPr lang="en-US" sz="2800" dirty="0">
                        <a:latin typeface="Times New Roman" charset="0"/>
                        <a:ea typeface="Times New Roman" charset="0"/>
                        <a:cs typeface="Times New Roman" charset="0"/>
                      </a:endParaRPr>
                    </a:p>
                    <a:p>
                      <a:pPr marL="457200" indent="0">
                        <a:spcAft>
                          <a:spcPts val="2400"/>
                        </a:spcAft>
                        <a:buClr>
                          <a:srgbClr val="D81A31"/>
                        </a:buClr>
                        <a:buSzPct val="125000"/>
                        <a:buFont typeface="Arial" panose="020B0604020202020204" pitchFamily="34" charset="0"/>
                        <a:buNone/>
                      </a:pPr>
                      <a:r>
                        <a:rPr lang="en-US" sz="2800" dirty="0">
                          <a:latin typeface="Times New Roman" charset="0"/>
                          <a:ea typeface="Times New Roman" charset="0"/>
                          <a:cs typeface="Times New Roman" charset="0"/>
                        </a:rPr>
                        <a:t>This template was originally created by the Pixel Lab.</a:t>
                      </a:r>
                    </a:p>
                  </a:txBody>
                  <a:tcPr marL="329184" marR="329184" marT="329184" marB="329184">
                    <a:lnT w="76200" cap="flat" cmpd="sng" algn="ctr">
                      <a:solidFill>
                        <a:schemeClr val="bg2">
                          <a:lumMod val="90000"/>
                        </a:schemeClr>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graphicFrame>
        <p:nvGraphicFramePr>
          <p:cNvPr id="7" name="Table 6">
            <a:extLst>
              <a:ext uri="{FF2B5EF4-FFF2-40B4-BE49-F238E27FC236}">
                <a16:creationId xmlns:a16="http://schemas.microsoft.com/office/drawing/2014/main" id="{749486CC-0EBB-0B47-AAD8-87C5E18B7CA2}"/>
              </a:ext>
            </a:extLst>
          </p:cNvPr>
          <p:cNvGraphicFramePr>
            <a:graphicFrameLocks noGrp="1"/>
          </p:cNvGraphicFramePr>
          <p:nvPr>
            <p:extLst>
              <p:ext uri="{D42A27DB-BD31-4B8C-83A1-F6EECF244321}">
                <p14:modId xmlns:p14="http://schemas.microsoft.com/office/powerpoint/2010/main" val="2562074640"/>
              </p:ext>
            </p:extLst>
          </p:nvPr>
        </p:nvGraphicFramePr>
        <p:xfrm>
          <a:off x="22073969" y="12162380"/>
          <a:ext cx="9765792" cy="14278356"/>
        </p:xfrm>
        <a:graphic>
          <a:graphicData uri="http://schemas.openxmlformats.org/drawingml/2006/table">
            <a:tbl>
              <a:tblPr firstRow="1" bandRow="1">
                <a:effectLst/>
                <a:tableStyleId>{2D5ABB26-0587-4C30-8999-92F81FD0307C}</a:tableStyleId>
              </a:tblPr>
              <a:tblGrid>
                <a:gridCol w="9765792">
                  <a:extLst>
                    <a:ext uri="{9D8B030D-6E8A-4147-A177-3AD203B41FA5}">
                      <a16:colId xmlns:a16="http://schemas.microsoft.com/office/drawing/2014/main" val="20000"/>
                    </a:ext>
                  </a:extLst>
                </a:gridCol>
              </a:tblGrid>
              <a:tr h="1097280">
                <a:tc>
                  <a:txBody>
                    <a:bodyPr/>
                    <a:lstStyle/>
                    <a:p>
                      <a:pPr marL="0" marR="0" indent="0" algn="l" defTabSz="3535710" rtl="0" eaLnBrk="1" fontAlgn="auto" latinLnBrk="0" hangingPunct="1">
                        <a:lnSpc>
                          <a:spcPct val="100000"/>
                        </a:lnSpc>
                        <a:spcBef>
                          <a:spcPts val="0"/>
                        </a:spcBef>
                        <a:spcAft>
                          <a:spcPts val="1800"/>
                        </a:spcAft>
                        <a:buClrTx/>
                        <a:buSzTx/>
                        <a:buFontTx/>
                        <a:buNone/>
                        <a:tabLst/>
                        <a:defRPr/>
                      </a:pPr>
                      <a:r>
                        <a:rPr lang="en-US" sz="4500" b="1" kern="1200" spc="100" baseline="0" dirty="0">
                          <a:solidFill>
                            <a:schemeClr val="bg1"/>
                          </a:solidFill>
                          <a:latin typeface="Arial" charset="0"/>
                          <a:ea typeface="Arial" charset="0"/>
                          <a:cs typeface="Arial" charset="0"/>
                        </a:rPr>
                        <a:t>Graphics</a:t>
                      </a:r>
                    </a:p>
                  </a:txBody>
                  <a:tcPr marL="329184" marR="329184" marT="329184" marB="329184">
                    <a:lnB w="76200" cap="flat" cmpd="sng" algn="ctr">
                      <a:solidFill>
                        <a:schemeClr val="bg2">
                          <a:lumMod val="90000"/>
                        </a:schemeClr>
                      </a:solidFill>
                      <a:prstDash val="solid"/>
                      <a:round/>
                      <a:headEnd type="none" w="med" len="med"/>
                      <a:tailEnd type="none" w="med" len="med"/>
                    </a:lnB>
                    <a:solidFill>
                      <a:srgbClr val="CB2133"/>
                    </a:solidFill>
                  </a:tcPr>
                </a:tc>
                <a:extLst>
                  <a:ext uri="{0D108BD9-81ED-4DB2-BD59-A6C34878D82A}">
                    <a16:rowId xmlns:a16="http://schemas.microsoft.com/office/drawing/2014/main" val="10000"/>
                  </a:ext>
                </a:extLst>
              </a:tr>
              <a:tr h="12934188">
                <a:tc>
                  <a:txBody>
                    <a:bodyPr/>
                    <a:lstStyle/>
                    <a:p>
                      <a:pPr>
                        <a:spcAft>
                          <a:spcPts val="2400"/>
                        </a:spcAft>
                      </a:pPr>
                      <a:r>
                        <a:rPr lang="en-US" sz="2800" b="1" dirty="0">
                          <a:solidFill>
                            <a:schemeClr val="tx1"/>
                          </a:solidFill>
                          <a:latin typeface="Arial" panose="020B0604020202020204" pitchFamily="34" charset="0"/>
                          <a:ea typeface="Times New Roman" charset="0"/>
                          <a:cs typeface="Arial" panose="020B0604020202020204" pitchFamily="34" charset="0"/>
                        </a:rPr>
                        <a:t>Follow these helpful pointers for your graphics...</a:t>
                      </a:r>
                      <a:endParaRPr lang="en-US" sz="2800" dirty="0">
                        <a:solidFill>
                          <a:schemeClr val="tx1"/>
                        </a:solidFill>
                        <a:latin typeface="Arial" panose="020B0604020202020204" pitchFamily="34" charset="0"/>
                        <a:ea typeface="Times New Roman" charset="0"/>
                        <a:cs typeface="Arial" panose="020B0604020202020204" pitchFamily="34" charset="0"/>
                      </a:endParaRPr>
                    </a:p>
                    <a:p>
                      <a:pPr marL="347472" indent="-347472">
                        <a:spcAft>
                          <a:spcPts val="2400"/>
                        </a:spcAft>
                        <a:buFont typeface="Arial" charset="0"/>
                        <a:buChar char="•"/>
                      </a:pPr>
                      <a:r>
                        <a:rPr lang="en-US" sz="2800" dirty="0">
                          <a:latin typeface="Times New Roman" charset="0"/>
                          <a:ea typeface="Times New Roman" charset="0"/>
                          <a:cs typeface="Times New Roman" charset="0"/>
                        </a:rPr>
                        <a:t>Images copied from the web are low resolution (72 dpi) images and are not good quality for print.</a:t>
                      </a:r>
                    </a:p>
                    <a:p>
                      <a:pPr marL="347472" indent="-347472">
                        <a:spcAft>
                          <a:spcPts val="2400"/>
                        </a:spcAft>
                        <a:buFont typeface="Arial" charset="0"/>
                        <a:buChar char="•"/>
                      </a:pPr>
                      <a:r>
                        <a:rPr lang="en-US" sz="2800" dirty="0">
                          <a:latin typeface="Times New Roman" charset="0"/>
                          <a:ea typeface="Times New Roman" charset="0"/>
                          <a:cs typeface="Times New Roman" charset="0"/>
                        </a:rPr>
                        <a:t>Images must be at least 150 dpi to ensure their ability </a:t>
                      </a:r>
                      <a:br>
                        <a:rPr lang="en-US" sz="2800" dirty="0">
                          <a:latin typeface="Times New Roman" charset="0"/>
                          <a:ea typeface="Times New Roman" charset="0"/>
                          <a:cs typeface="Times New Roman" charset="0"/>
                        </a:rPr>
                      </a:br>
                      <a:r>
                        <a:rPr lang="en-US" sz="2800" dirty="0">
                          <a:latin typeface="Times New Roman" charset="0"/>
                          <a:ea typeface="Times New Roman" charset="0"/>
                          <a:cs typeface="Times New Roman" charset="0"/>
                        </a:rPr>
                        <a:t>to print.</a:t>
                      </a:r>
                    </a:p>
                    <a:p>
                      <a:pPr marL="347472" indent="-347472">
                        <a:spcAft>
                          <a:spcPts val="2400"/>
                        </a:spcAft>
                        <a:buFont typeface="Arial" charset="0"/>
                        <a:buChar char="•"/>
                      </a:pPr>
                      <a:r>
                        <a:rPr lang="en-US" sz="2800" dirty="0">
                          <a:latin typeface="Times New Roman" charset="0"/>
                          <a:ea typeface="Times New Roman" charset="0"/>
                          <a:cs typeface="Times New Roman" charset="0"/>
                        </a:rPr>
                        <a:t>All graphics should be pictures inserted directly into PowerPoint using the I</a:t>
                      </a:r>
                      <a:r>
                        <a:rPr lang="en-US" sz="2800" b="0" dirty="0">
                          <a:latin typeface="Times New Roman" charset="0"/>
                          <a:ea typeface="Times New Roman" charset="0"/>
                          <a:cs typeface="Times New Roman" charset="0"/>
                        </a:rPr>
                        <a:t>nsert</a:t>
                      </a:r>
                      <a:r>
                        <a:rPr lang="en-US" sz="2800" b="1" dirty="0">
                          <a:latin typeface="Times New Roman" charset="0"/>
                          <a:ea typeface="Times New Roman" charset="0"/>
                          <a:cs typeface="Times New Roman" charset="0"/>
                        </a:rPr>
                        <a:t>&gt;</a:t>
                      </a:r>
                      <a:r>
                        <a:rPr lang="en-US" sz="2800" b="1" dirty="0">
                          <a:solidFill>
                            <a:srgbClr val="CA2234"/>
                          </a:solidFill>
                          <a:latin typeface="Times New Roman" charset="0"/>
                          <a:ea typeface="Times New Roman" charset="0"/>
                          <a:cs typeface="Times New Roman" charset="0"/>
                        </a:rPr>
                        <a:t>Picture from file</a:t>
                      </a:r>
                      <a:r>
                        <a:rPr lang="en-US" sz="2800" dirty="0">
                          <a:solidFill>
                            <a:srgbClr val="CA2234"/>
                          </a:solidFill>
                          <a:latin typeface="Times New Roman" charset="0"/>
                          <a:ea typeface="Times New Roman" charset="0"/>
                          <a:cs typeface="Times New Roman" charset="0"/>
                        </a:rPr>
                        <a:t> </a:t>
                      </a:r>
                      <a:r>
                        <a:rPr lang="en-US" sz="2800" dirty="0">
                          <a:latin typeface="Times New Roman" charset="0"/>
                          <a:ea typeface="Times New Roman" charset="0"/>
                          <a:cs typeface="Times New Roman" charset="0"/>
                        </a:rPr>
                        <a:t>option. The preferred image format for all inserted images is </a:t>
                      </a:r>
                      <a:r>
                        <a:rPr lang="en-US" sz="2800" b="1" dirty="0">
                          <a:solidFill>
                            <a:srgbClr val="CA2234"/>
                          </a:solidFill>
                          <a:latin typeface="Times New Roman" charset="0"/>
                          <a:ea typeface="Times New Roman" charset="0"/>
                          <a:cs typeface="Times New Roman" charset="0"/>
                        </a:rPr>
                        <a:t>JPEG</a:t>
                      </a:r>
                      <a:r>
                        <a:rPr lang="en-US" sz="2800" dirty="0">
                          <a:latin typeface="Times New Roman" charset="0"/>
                          <a:ea typeface="Times New Roman" charset="0"/>
                          <a:cs typeface="Times New Roman" charset="0"/>
                        </a:rPr>
                        <a:t>.</a:t>
                      </a:r>
                      <a:r>
                        <a:rPr lang="en-US" sz="2800" dirty="0">
                          <a:solidFill>
                            <a:srgbClr val="CA2234"/>
                          </a:solidFill>
                          <a:latin typeface="Times New Roman" charset="0"/>
                          <a:ea typeface="Times New Roman" charset="0"/>
                          <a:cs typeface="Times New Roman" charset="0"/>
                        </a:rPr>
                        <a:t> </a:t>
                      </a:r>
                      <a:r>
                        <a:rPr lang="en-US" sz="2800" b="1" dirty="0">
                          <a:solidFill>
                            <a:srgbClr val="CA2234"/>
                          </a:solidFill>
                          <a:latin typeface="Times New Roman" charset="0"/>
                          <a:ea typeface="Times New Roman" charset="0"/>
                          <a:cs typeface="Times New Roman" charset="0"/>
                        </a:rPr>
                        <a:t>TIF</a:t>
                      </a:r>
                      <a:r>
                        <a:rPr lang="en-US" sz="2800" dirty="0">
                          <a:solidFill>
                            <a:srgbClr val="CA2234"/>
                          </a:solidFill>
                          <a:latin typeface="Times New Roman" charset="0"/>
                          <a:ea typeface="Times New Roman" charset="0"/>
                          <a:cs typeface="Times New Roman" charset="0"/>
                        </a:rPr>
                        <a:t> </a:t>
                      </a:r>
                      <a:r>
                        <a:rPr lang="en-US" sz="2800" dirty="0">
                          <a:latin typeface="Times New Roman" charset="0"/>
                          <a:ea typeface="Times New Roman" charset="0"/>
                          <a:cs typeface="Times New Roman" charset="0"/>
                        </a:rPr>
                        <a:t>files will also work. </a:t>
                      </a:r>
                      <a:r>
                        <a:rPr lang="en-US" sz="2800" i="1" dirty="0">
                          <a:latin typeface="Times New Roman" charset="0"/>
                          <a:ea typeface="Times New Roman" charset="0"/>
                          <a:cs typeface="Times New Roman" charset="0"/>
                        </a:rPr>
                        <a:t>(</a:t>
                      </a:r>
                      <a:r>
                        <a:rPr lang="en-US" sz="2800" i="1" dirty="0" err="1">
                          <a:latin typeface="Times New Roman" charset="0"/>
                          <a:ea typeface="Times New Roman" charset="0"/>
                          <a:cs typeface="Times New Roman" charset="0"/>
                        </a:rPr>
                        <a:t>tif</a:t>
                      </a:r>
                      <a:r>
                        <a:rPr lang="en-US" sz="2800" i="1" dirty="0">
                          <a:latin typeface="Times New Roman" charset="0"/>
                          <a:ea typeface="Times New Roman" charset="0"/>
                          <a:cs typeface="Times New Roman" charset="0"/>
                        </a:rPr>
                        <a:t> files have transparent backgrounds and jpg files do not.)</a:t>
                      </a:r>
                      <a:r>
                        <a:rPr lang="en-US" sz="2800" dirty="0">
                          <a:latin typeface="Times New Roman" charset="0"/>
                          <a:ea typeface="Times New Roman" charset="0"/>
                          <a:cs typeface="Times New Roman" charset="0"/>
                        </a:rPr>
                        <a:t> Avoid </a:t>
                      </a:r>
                      <a:r>
                        <a:rPr lang="en-US" sz="2800" dirty="0" err="1">
                          <a:latin typeface="Times New Roman" charset="0"/>
                          <a:ea typeface="Times New Roman" charset="0"/>
                          <a:cs typeface="Times New Roman" charset="0"/>
                        </a:rPr>
                        <a:t>png</a:t>
                      </a:r>
                      <a:r>
                        <a:rPr lang="en-US" sz="2800" dirty="0">
                          <a:latin typeface="Times New Roman" charset="0"/>
                          <a:ea typeface="Times New Roman" charset="0"/>
                          <a:cs typeface="Times New Roman" charset="0"/>
                        </a:rPr>
                        <a:t> and gif files.</a:t>
                      </a:r>
                    </a:p>
                    <a:p>
                      <a:pPr marL="347472" indent="-347472">
                        <a:spcAft>
                          <a:spcPts val="2400"/>
                        </a:spcAft>
                        <a:buFont typeface="Arial" charset="0"/>
                        <a:buChar char="•"/>
                      </a:pPr>
                      <a:r>
                        <a:rPr lang="en-US" sz="2800" dirty="0">
                          <a:latin typeface="Times New Roman" charset="0"/>
                          <a:ea typeface="Times New Roman" charset="0"/>
                          <a:cs typeface="Times New Roman" charset="0"/>
                        </a:rPr>
                        <a:t>Do not scale images larger than 110% after they have been inserted into PowerPoint. They will lose quality and </a:t>
                      </a:r>
                      <a:br>
                        <a:rPr lang="en-US" sz="2800" dirty="0">
                          <a:latin typeface="Times New Roman" charset="0"/>
                          <a:ea typeface="Times New Roman" charset="0"/>
                          <a:cs typeface="Times New Roman" charset="0"/>
                        </a:rPr>
                      </a:br>
                      <a:r>
                        <a:rPr lang="en-US" sz="2800" dirty="0">
                          <a:latin typeface="Times New Roman" charset="0"/>
                          <a:ea typeface="Times New Roman" charset="0"/>
                          <a:cs typeface="Times New Roman" charset="0"/>
                        </a:rPr>
                        <a:t>become pixelated.</a:t>
                      </a:r>
                    </a:p>
                    <a:p>
                      <a:pPr marL="347472" indent="-347472">
                        <a:spcAft>
                          <a:spcPts val="2400"/>
                        </a:spcAft>
                        <a:buFont typeface="Arial" charset="0"/>
                        <a:buChar char="•"/>
                      </a:pPr>
                      <a:r>
                        <a:rPr lang="en-US" sz="2800" dirty="0">
                          <a:latin typeface="Times New Roman" charset="0"/>
                          <a:ea typeface="Times New Roman" charset="0"/>
                          <a:cs typeface="Times New Roman" charset="0"/>
                        </a:rPr>
                        <a:t>To scale an image and retain its proportion, hold down the shift key on your keyboard while clicking on one of the corners with your mouse and dragging.</a:t>
                      </a:r>
                    </a:p>
                    <a:p>
                      <a:pPr marL="347472" indent="-347472">
                        <a:spcAft>
                          <a:spcPts val="2400"/>
                        </a:spcAft>
                        <a:buFont typeface="Arial" charset="0"/>
                        <a:buChar char="•"/>
                      </a:pPr>
                      <a:r>
                        <a:rPr lang="en-US" sz="2800" dirty="0">
                          <a:latin typeface="Times New Roman" charset="0"/>
                          <a:ea typeface="Times New Roman" charset="0"/>
                          <a:cs typeface="Times New Roman" charset="0"/>
                        </a:rPr>
                        <a:t>If you have graphs or charts from Excel that need to be included in your poster, simply copy in Excel and paste </a:t>
                      </a:r>
                      <a:br>
                        <a:rPr lang="en-US" sz="2800" dirty="0">
                          <a:latin typeface="Times New Roman" charset="0"/>
                          <a:ea typeface="Times New Roman" charset="0"/>
                          <a:cs typeface="Times New Roman" charset="0"/>
                        </a:rPr>
                      </a:br>
                      <a:r>
                        <a:rPr lang="en-US" sz="2800" dirty="0">
                          <a:latin typeface="Times New Roman" charset="0"/>
                          <a:ea typeface="Times New Roman" charset="0"/>
                          <a:cs typeface="Times New Roman" charset="0"/>
                        </a:rPr>
                        <a:t>into PowerPoint.</a:t>
                      </a:r>
                    </a:p>
                    <a:p>
                      <a:pPr marL="347472" indent="-347472">
                        <a:spcAft>
                          <a:spcPts val="2400"/>
                        </a:spcAft>
                        <a:buFont typeface="Arial" charset="0"/>
                        <a:buChar char="•"/>
                      </a:pPr>
                      <a:r>
                        <a:rPr lang="en-US" sz="2800" dirty="0">
                          <a:latin typeface="Times New Roman" charset="0"/>
                          <a:ea typeface="Times New Roman" charset="0"/>
                          <a:cs typeface="Times New Roman" charset="0"/>
                        </a:rPr>
                        <a:t>You can bring in graphs and charts from Word by choosing Insert&gt;Object… and choosing Microsoft Word Document. This will maintain the quality of your document and keep the background transparent.</a:t>
                      </a:r>
                    </a:p>
                  </a:txBody>
                  <a:tcPr marL="329184" marR="329184" marT="329184" marB="329184">
                    <a:lnT w="76200" cap="flat" cmpd="sng" algn="ctr">
                      <a:solidFill>
                        <a:schemeClr val="bg2">
                          <a:lumMod val="90000"/>
                        </a:schemeClr>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graphicFrame>
        <p:nvGraphicFramePr>
          <p:cNvPr id="8" name="Table 7">
            <a:extLst>
              <a:ext uri="{FF2B5EF4-FFF2-40B4-BE49-F238E27FC236}">
                <a16:creationId xmlns:a16="http://schemas.microsoft.com/office/drawing/2014/main" id="{1B4F9A71-ACFA-C542-A80D-43C948294EFB}"/>
              </a:ext>
            </a:extLst>
          </p:cNvPr>
          <p:cNvGraphicFramePr>
            <a:graphicFrameLocks noGrp="1"/>
          </p:cNvGraphicFramePr>
          <p:nvPr>
            <p:extLst>
              <p:ext uri="{D42A27DB-BD31-4B8C-83A1-F6EECF244321}">
                <p14:modId xmlns:p14="http://schemas.microsoft.com/office/powerpoint/2010/main" val="1448321504"/>
              </p:ext>
            </p:extLst>
          </p:nvPr>
        </p:nvGraphicFramePr>
        <p:xfrm>
          <a:off x="1433555" y="22520414"/>
          <a:ext cx="9765792" cy="6933740"/>
        </p:xfrm>
        <a:graphic>
          <a:graphicData uri="http://schemas.openxmlformats.org/drawingml/2006/table">
            <a:tbl>
              <a:tblPr firstRow="1" bandRow="1">
                <a:effectLst/>
                <a:tableStyleId>{2D5ABB26-0587-4C30-8999-92F81FD0307C}</a:tableStyleId>
              </a:tblPr>
              <a:tblGrid>
                <a:gridCol w="9765792">
                  <a:extLst>
                    <a:ext uri="{9D8B030D-6E8A-4147-A177-3AD203B41FA5}">
                      <a16:colId xmlns:a16="http://schemas.microsoft.com/office/drawing/2014/main" val="20000"/>
                    </a:ext>
                  </a:extLst>
                </a:gridCol>
              </a:tblGrid>
              <a:tr h="0">
                <a:tc>
                  <a:txBody>
                    <a:bodyPr/>
                    <a:lstStyle/>
                    <a:p>
                      <a:pPr marL="0" marR="0" indent="0" algn="l" defTabSz="3535710" rtl="0" eaLnBrk="1" fontAlgn="auto" latinLnBrk="0" hangingPunct="1">
                        <a:lnSpc>
                          <a:spcPct val="100000"/>
                        </a:lnSpc>
                        <a:spcBef>
                          <a:spcPts val="0"/>
                        </a:spcBef>
                        <a:spcAft>
                          <a:spcPts val="1800"/>
                        </a:spcAft>
                        <a:buClrTx/>
                        <a:buSzTx/>
                        <a:buFontTx/>
                        <a:buNone/>
                        <a:tabLst/>
                        <a:defRPr/>
                      </a:pPr>
                      <a:r>
                        <a:rPr lang="en-US" sz="5000" b="1" kern="1200" spc="100" baseline="0" dirty="0">
                          <a:solidFill>
                            <a:schemeClr val="bg1"/>
                          </a:solidFill>
                          <a:latin typeface="Arial" charset="0"/>
                          <a:ea typeface="Arial" charset="0"/>
                          <a:cs typeface="Arial" charset="0"/>
                        </a:rPr>
                        <a:t>Design Tips</a:t>
                      </a:r>
                    </a:p>
                  </a:txBody>
                  <a:tcPr marL="329184" marR="329184" marT="329184" marB="329184">
                    <a:lnB w="76200" cap="flat" cmpd="sng" algn="ctr">
                      <a:solidFill>
                        <a:schemeClr val="bg2">
                          <a:lumMod val="90000"/>
                        </a:schemeClr>
                      </a:solidFill>
                      <a:prstDash val="solid"/>
                      <a:round/>
                      <a:headEnd type="none" w="med" len="med"/>
                      <a:tailEnd type="none" w="med" len="med"/>
                    </a:lnB>
                    <a:solidFill>
                      <a:srgbClr val="CB2133"/>
                    </a:solidFill>
                  </a:tcPr>
                </a:tc>
                <a:extLst>
                  <a:ext uri="{0D108BD9-81ED-4DB2-BD59-A6C34878D82A}">
                    <a16:rowId xmlns:a16="http://schemas.microsoft.com/office/drawing/2014/main" val="10000"/>
                  </a:ext>
                </a:extLst>
              </a:tr>
              <a:tr h="5513372">
                <a:tc>
                  <a:txBody>
                    <a:bodyPr/>
                    <a:lstStyle/>
                    <a:p>
                      <a:pPr marL="0" indent="0">
                        <a:spcAft>
                          <a:spcPts val="2400"/>
                        </a:spcAft>
                        <a:buFont typeface="Arial" charset="0"/>
                        <a:buNone/>
                      </a:pPr>
                      <a:r>
                        <a:rPr lang="en-US" sz="2800" dirty="0">
                          <a:latin typeface="Times New Roman" charset="0"/>
                          <a:ea typeface="Times New Roman" charset="0"/>
                          <a:cs typeface="Times New Roman" charset="0"/>
                        </a:rPr>
                        <a:t>To prevent cropping when printing, be sure there is nothing important, such as text, within 1</a:t>
                      </a:r>
                      <a:r>
                        <a:rPr lang="en-US" sz="2800" kern="1200" dirty="0">
                          <a:solidFill>
                            <a:schemeClr val="tx1"/>
                          </a:solidFill>
                          <a:latin typeface="Times New Roman" charset="0"/>
                          <a:ea typeface="+mn-ea"/>
                          <a:cs typeface="Times New Roman" charset="0"/>
                        </a:rPr>
                        <a:t>"</a:t>
                      </a:r>
                      <a:r>
                        <a:rPr lang="en-US" sz="2800" dirty="0">
                          <a:latin typeface="Times New Roman" charset="0"/>
                          <a:ea typeface="Times New Roman" charset="0"/>
                          <a:cs typeface="Times New Roman" charset="0"/>
                        </a:rPr>
                        <a:t> of the edges of the poster. </a:t>
                      </a:r>
                    </a:p>
                    <a:p>
                      <a:pPr marL="0" indent="0">
                        <a:spcAft>
                          <a:spcPts val="2400"/>
                        </a:spcAft>
                        <a:buFont typeface="Arial" charset="0"/>
                        <a:buNone/>
                      </a:pPr>
                      <a:r>
                        <a:rPr lang="en-US" sz="2800" dirty="0">
                          <a:latin typeface="Times New Roman" charset="0"/>
                          <a:ea typeface="Times New Roman" charset="0"/>
                          <a:cs typeface="Times New Roman" charset="0"/>
                        </a:rPr>
                        <a:t>A gradient color fill in the background, especially black, will </a:t>
                      </a:r>
                      <a:br>
                        <a:rPr lang="en-US" sz="2800" dirty="0">
                          <a:latin typeface="Times New Roman" charset="0"/>
                          <a:ea typeface="Times New Roman" charset="0"/>
                          <a:cs typeface="Times New Roman" charset="0"/>
                        </a:rPr>
                      </a:br>
                      <a:r>
                        <a:rPr lang="en-US" sz="2800" dirty="0">
                          <a:latin typeface="Times New Roman" charset="0"/>
                          <a:ea typeface="Times New Roman" charset="0"/>
                          <a:cs typeface="Times New Roman" charset="0"/>
                        </a:rPr>
                        <a:t>print poorly. </a:t>
                      </a:r>
                    </a:p>
                    <a:p>
                      <a:pPr marL="0" indent="0">
                        <a:spcAft>
                          <a:spcPts val="2400"/>
                        </a:spcAft>
                        <a:buFont typeface="Arial" charset="0"/>
                        <a:buNone/>
                      </a:pPr>
                      <a:r>
                        <a:rPr lang="en-US" sz="2800" dirty="0">
                          <a:latin typeface="Times New Roman" charset="0"/>
                          <a:ea typeface="Times New Roman" charset="0"/>
                          <a:cs typeface="Times New Roman" charset="0"/>
                        </a:rPr>
                        <a:t>The colors that you see on your computer monitor will not reproduce exactly the same on a printed poster, as monitor color settings vary. Inform us of any important colors.</a:t>
                      </a:r>
                    </a:p>
                    <a:p>
                      <a:pPr marL="0" marR="0" indent="0" algn="l" defTabSz="3535710" rtl="0" eaLnBrk="1" fontAlgn="auto" latinLnBrk="0" hangingPunct="1">
                        <a:lnSpc>
                          <a:spcPct val="100000"/>
                        </a:lnSpc>
                        <a:spcBef>
                          <a:spcPts val="0"/>
                        </a:spcBef>
                        <a:spcAft>
                          <a:spcPts val="2400"/>
                        </a:spcAft>
                        <a:buClrTx/>
                        <a:buSzTx/>
                        <a:buFont typeface="Arial" charset="0"/>
                        <a:buNone/>
                        <a:tabLst/>
                        <a:defRPr/>
                      </a:pPr>
                      <a:r>
                        <a:rPr lang="en-US" sz="2800" dirty="0">
                          <a:latin typeface="Times New Roman" charset="0"/>
                          <a:ea typeface="Times New Roman" charset="0"/>
                          <a:cs typeface="Times New Roman" charset="0"/>
                        </a:rPr>
                        <a:t>Scarlet is the official color of the University. To find more University colors visit: </a:t>
                      </a:r>
                      <a:r>
                        <a:rPr lang="en-US" sz="2800" i="1" dirty="0" err="1">
                          <a:latin typeface="Times New Roman" charset="0"/>
                          <a:ea typeface="Times New Roman" charset="0"/>
                          <a:cs typeface="Times New Roman" charset="0"/>
                        </a:rPr>
                        <a:t>ucomm.unl.edu</a:t>
                      </a:r>
                      <a:r>
                        <a:rPr lang="en-US" sz="2800" i="1" dirty="0">
                          <a:latin typeface="Times New Roman" charset="0"/>
                          <a:ea typeface="Times New Roman" charset="0"/>
                          <a:cs typeface="Times New Roman" charset="0"/>
                        </a:rPr>
                        <a:t>/toolbox/colors</a:t>
                      </a:r>
                    </a:p>
                  </a:txBody>
                  <a:tcPr marL="329184" marR="329184" marT="329184" marB="329184">
                    <a:lnT w="76200" cap="flat" cmpd="sng" algn="ctr">
                      <a:solidFill>
                        <a:schemeClr val="bg2">
                          <a:lumMod val="90000"/>
                        </a:schemeClr>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graphicFrame>
        <p:nvGraphicFramePr>
          <p:cNvPr id="9" name="Table 8">
            <a:extLst>
              <a:ext uri="{FF2B5EF4-FFF2-40B4-BE49-F238E27FC236}">
                <a16:creationId xmlns:a16="http://schemas.microsoft.com/office/drawing/2014/main" id="{657A199C-7A43-4F45-973C-7F0FB8F724C1}"/>
              </a:ext>
            </a:extLst>
          </p:cNvPr>
          <p:cNvGraphicFramePr>
            <a:graphicFrameLocks noGrp="1"/>
          </p:cNvGraphicFramePr>
          <p:nvPr>
            <p:extLst>
              <p:ext uri="{D42A27DB-BD31-4B8C-83A1-F6EECF244321}">
                <p14:modId xmlns:p14="http://schemas.microsoft.com/office/powerpoint/2010/main" val="2821706531"/>
              </p:ext>
            </p:extLst>
          </p:nvPr>
        </p:nvGraphicFramePr>
        <p:xfrm>
          <a:off x="11735427" y="22478181"/>
          <a:ext cx="9765792" cy="7816579"/>
        </p:xfrm>
        <a:graphic>
          <a:graphicData uri="http://schemas.openxmlformats.org/drawingml/2006/table">
            <a:tbl>
              <a:tblPr firstRow="1" bandRow="1">
                <a:solidFill>
                  <a:srgbClr val="9D1625"/>
                </a:solidFill>
                <a:effectLst/>
                <a:tableStyleId>{5C22544A-7EE6-4342-B048-85BDC9FD1C3A}</a:tableStyleId>
              </a:tblPr>
              <a:tblGrid>
                <a:gridCol w="4882896">
                  <a:extLst>
                    <a:ext uri="{9D8B030D-6E8A-4147-A177-3AD203B41FA5}">
                      <a16:colId xmlns:a16="http://schemas.microsoft.com/office/drawing/2014/main" val="20000"/>
                    </a:ext>
                  </a:extLst>
                </a:gridCol>
                <a:gridCol w="4882896">
                  <a:extLst>
                    <a:ext uri="{9D8B030D-6E8A-4147-A177-3AD203B41FA5}">
                      <a16:colId xmlns:a16="http://schemas.microsoft.com/office/drawing/2014/main" val="20001"/>
                    </a:ext>
                  </a:extLst>
                </a:gridCol>
              </a:tblGrid>
              <a:tr h="1296324">
                <a:tc gridSpan="2">
                  <a:txBody>
                    <a:bodyPr/>
                    <a:lstStyle/>
                    <a:p>
                      <a:pPr algn="ctr"/>
                      <a:r>
                        <a:rPr lang="en-US" sz="4000" b="1" spc="100" baseline="0" dirty="0">
                          <a:latin typeface="Arial" charset="0"/>
                          <a:ea typeface="Arial" charset="0"/>
                          <a:cs typeface="Arial" charset="0"/>
                        </a:rPr>
                        <a:t>GENERAL FONT SIZES</a:t>
                      </a:r>
                    </a:p>
                  </a:txBody>
                  <a:tcPr marL="0" marR="0" marT="198277" marB="19827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A2234"/>
                    </a:solidFill>
                  </a:tcPr>
                </a:tc>
                <a:tc hMerge="1">
                  <a:txBody>
                    <a:bodyPr/>
                    <a:lstStyle/>
                    <a:p>
                      <a:endParaRPr lang="en-US"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A2234"/>
                    </a:solidFill>
                  </a:tcPr>
                </a:tc>
                <a:extLst>
                  <a:ext uri="{0D108BD9-81ED-4DB2-BD59-A6C34878D82A}">
                    <a16:rowId xmlns:a16="http://schemas.microsoft.com/office/drawing/2014/main" val="10000"/>
                  </a:ext>
                </a:extLst>
              </a:tr>
              <a:tr h="1185823">
                <a:tc>
                  <a:txBody>
                    <a:bodyPr/>
                    <a:lstStyle/>
                    <a:p>
                      <a:pPr algn="l"/>
                      <a:r>
                        <a:rPr lang="en-US" sz="3600" b="1" spc="100" dirty="0">
                          <a:solidFill>
                            <a:schemeClr val="bg1"/>
                          </a:solidFill>
                          <a:latin typeface="Arial" charset="0"/>
                          <a:ea typeface="Arial" charset="0"/>
                          <a:cs typeface="Arial" charset="0"/>
                        </a:rPr>
                        <a:t>SECTION</a:t>
                      </a:r>
                    </a:p>
                  </a:txBody>
                  <a:tcPr marL="1280160" marR="0" marT="198277" marB="198277"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rgbClr val="9D1824"/>
                    </a:solidFill>
                  </a:tcPr>
                </a:tc>
                <a:tc>
                  <a:txBody>
                    <a:bodyPr/>
                    <a:lstStyle/>
                    <a:p>
                      <a:pPr algn="l"/>
                      <a:r>
                        <a:rPr lang="en-US" sz="3600" b="1" spc="100" dirty="0">
                          <a:solidFill>
                            <a:schemeClr val="bg1"/>
                          </a:solidFill>
                          <a:latin typeface="Arial" charset="0"/>
                          <a:ea typeface="Arial" charset="0"/>
                          <a:cs typeface="Arial" charset="0"/>
                        </a:rPr>
                        <a:t>FONT</a:t>
                      </a:r>
                      <a:r>
                        <a:rPr lang="en-US" sz="3600" b="1" spc="100" baseline="0" dirty="0">
                          <a:solidFill>
                            <a:schemeClr val="bg1"/>
                          </a:solidFill>
                          <a:latin typeface="Arial" charset="0"/>
                          <a:ea typeface="Arial" charset="0"/>
                          <a:cs typeface="Arial" charset="0"/>
                        </a:rPr>
                        <a:t> SIZE</a:t>
                      </a:r>
                      <a:endParaRPr lang="en-US" sz="3600" b="1" spc="100" dirty="0">
                        <a:solidFill>
                          <a:schemeClr val="bg1"/>
                        </a:solidFill>
                        <a:latin typeface="Arial" charset="0"/>
                        <a:ea typeface="Arial" charset="0"/>
                        <a:cs typeface="Arial" charset="0"/>
                      </a:endParaRPr>
                    </a:p>
                  </a:txBody>
                  <a:tcPr marL="1280160" marR="0" marT="198277" marB="198277"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rgbClr val="9D1824"/>
                    </a:solidFill>
                  </a:tcPr>
                </a:tc>
                <a:extLst>
                  <a:ext uri="{0D108BD9-81ED-4DB2-BD59-A6C34878D82A}">
                    <a16:rowId xmlns:a16="http://schemas.microsoft.com/office/drawing/2014/main" val="10001"/>
                  </a:ext>
                </a:extLst>
              </a:tr>
              <a:tr h="1009527">
                <a:tc>
                  <a:txBody>
                    <a:bodyPr/>
                    <a:lstStyle/>
                    <a:p>
                      <a:r>
                        <a:rPr lang="en-US" sz="2800" dirty="0">
                          <a:latin typeface="Times New Roman" charset="0"/>
                          <a:ea typeface="Times New Roman" charset="0"/>
                          <a:cs typeface="Times New Roman" charset="0"/>
                        </a:rPr>
                        <a:t>Main Title</a:t>
                      </a:r>
                    </a:p>
                  </a:txBody>
                  <a:tcPr marL="1280160" marR="793108" marT="99139" marB="99139" anchor="ctr">
                    <a:lnL w="12700" cap="flat" cmpd="sng" algn="ctr">
                      <a:noFill/>
                      <a:prstDash val="solid"/>
                      <a:round/>
                      <a:headEnd type="none" w="med" len="med"/>
                      <a:tailEnd type="none" w="med" len="med"/>
                    </a:lnL>
                    <a:lnR w="19050" cap="flat" cmpd="sng" algn="ctr">
                      <a:solidFill>
                        <a:srgbClr val="BFC0BF"/>
                      </a:solidFill>
                      <a:prstDash val="solid"/>
                      <a:round/>
                      <a:headEnd type="none" w="med" len="med"/>
                      <a:tailEnd type="none" w="med" len="med"/>
                    </a:lnR>
                    <a:lnT w="571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r>
                        <a:rPr lang="en-US" sz="2800" dirty="0">
                          <a:latin typeface="Times New Roman" charset="0"/>
                          <a:ea typeface="Times New Roman" charset="0"/>
                          <a:cs typeface="Times New Roman" charset="0"/>
                        </a:rPr>
                        <a:t>72-120 </a:t>
                      </a:r>
                      <a:r>
                        <a:rPr lang="en-US" sz="2800" dirty="0" err="1">
                          <a:latin typeface="Times New Roman" charset="0"/>
                          <a:ea typeface="Times New Roman" charset="0"/>
                          <a:cs typeface="Times New Roman" charset="0"/>
                        </a:rPr>
                        <a:t>pt</a:t>
                      </a:r>
                      <a:endParaRPr lang="en-US" sz="2800" dirty="0">
                        <a:latin typeface="Times New Roman" charset="0"/>
                        <a:ea typeface="Times New Roman" charset="0"/>
                        <a:cs typeface="Times New Roman" charset="0"/>
                      </a:endParaRPr>
                    </a:p>
                  </a:txBody>
                  <a:tcPr marL="1280160" marR="793108" marT="99139" marB="99139" anchor="ctr">
                    <a:lnL w="19050" cap="flat" cmpd="sng" algn="ctr">
                      <a:solidFill>
                        <a:srgbClr val="BFC0BF"/>
                      </a:solid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2"/>
                  </a:ext>
                </a:extLst>
              </a:tr>
              <a:tr h="1009527">
                <a:tc>
                  <a:txBody>
                    <a:bodyPr/>
                    <a:lstStyle/>
                    <a:p>
                      <a:r>
                        <a:rPr lang="en-US" sz="2800" dirty="0">
                          <a:latin typeface="Times New Roman" charset="0"/>
                          <a:ea typeface="Times New Roman" charset="0"/>
                          <a:cs typeface="Times New Roman" charset="0"/>
                        </a:rPr>
                        <a:t>Subtitle/Authors</a:t>
                      </a:r>
                    </a:p>
                  </a:txBody>
                  <a:tcPr marL="1280160" marR="793108" marT="99139" marB="99139" anchor="ctr">
                    <a:lnL w="12700" cap="flat" cmpd="sng" algn="ctr">
                      <a:noFill/>
                      <a:prstDash val="solid"/>
                      <a:round/>
                      <a:headEnd type="none" w="med" len="med"/>
                      <a:tailEnd type="none" w="med" len="med"/>
                    </a:lnL>
                    <a:lnR w="19050" cap="flat" cmpd="sng" algn="ctr">
                      <a:solidFill>
                        <a:srgbClr val="BFC0BF"/>
                      </a:solid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2800" dirty="0">
                          <a:latin typeface="Times New Roman" charset="0"/>
                          <a:ea typeface="Times New Roman" charset="0"/>
                          <a:cs typeface="Times New Roman" charset="0"/>
                        </a:rPr>
                        <a:t>48-80 </a:t>
                      </a:r>
                      <a:r>
                        <a:rPr lang="en-US" sz="2800" dirty="0" err="1">
                          <a:latin typeface="Times New Roman" charset="0"/>
                          <a:ea typeface="Times New Roman" charset="0"/>
                          <a:cs typeface="Times New Roman" charset="0"/>
                        </a:rPr>
                        <a:t>pt</a:t>
                      </a:r>
                      <a:endParaRPr lang="en-US" sz="2800" dirty="0">
                        <a:latin typeface="Times New Roman" charset="0"/>
                        <a:ea typeface="Times New Roman" charset="0"/>
                        <a:cs typeface="Times New Roman" charset="0"/>
                      </a:endParaRPr>
                    </a:p>
                  </a:txBody>
                  <a:tcPr marL="1280160" marR="793108" marT="99139" marB="99139" anchor="ctr">
                    <a:lnL w="19050" cap="flat" cmpd="sng" algn="ctr">
                      <a:solidFill>
                        <a:srgbClr val="BFC0BF"/>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1009527">
                <a:tc>
                  <a:txBody>
                    <a:bodyPr/>
                    <a:lstStyle/>
                    <a:p>
                      <a:r>
                        <a:rPr lang="en-US" sz="2800" dirty="0">
                          <a:latin typeface="Times New Roman" charset="0"/>
                          <a:ea typeface="Times New Roman" charset="0"/>
                          <a:cs typeface="Times New Roman" charset="0"/>
                        </a:rPr>
                        <a:t>Section Headers</a:t>
                      </a:r>
                    </a:p>
                  </a:txBody>
                  <a:tcPr marL="1280160" marR="793108" marT="99139" marB="99139" anchor="ctr">
                    <a:lnL w="12700" cap="flat" cmpd="sng" algn="ctr">
                      <a:noFill/>
                      <a:prstDash val="solid"/>
                      <a:round/>
                      <a:headEnd type="none" w="med" len="med"/>
                      <a:tailEnd type="none" w="med" len="med"/>
                    </a:lnL>
                    <a:lnR w="19050" cap="flat" cmpd="sng" algn="ctr">
                      <a:solidFill>
                        <a:srgbClr val="BFC0BF"/>
                      </a:solid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r>
                        <a:rPr lang="en-US" sz="2800" dirty="0">
                          <a:latin typeface="Times New Roman" charset="0"/>
                          <a:ea typeface="Times New Roman" charset="0"/>
                          <a:cs typeface="Times New Roman" charset="0"/>
                        </a:rPr>
                        <a:t>36-72 </a:t>
                      </a:r>
                      <a:r>
                        <a:rPr lang="en-US" sz="2800" dirty="0" err="1">
                          <a:latin typeface="Times New Roman" charset="0"/>
                          <a:ea typeface="Times New Roman" charset="0"/>
                          <a:cs typeface="Times New Roman" charset="0"/>
                        </a:rPr>
                        <a:t>pt</a:t>
                      </a:r>
                      <a:endParaRPr lang="en-US" sz="2800" dirty="0">
                        <a:latin typeface="Times New Roman" charset="0"/>
                        <a:ea typeface="Times New Roman" charset="0"/>
                        <a:cs typeface="Times New Roman" charset="0"/>
                      </a:endParaRPr>
                    </a:p>
                  </a:txBody>
                  <a:tcPr marL="1280160" marR="793108" marT="99139" marB="99139" anchor="ctr">
                    <a:lnL w="19050" cap="flat" cmpd="sng" algn="ctr">
                      <a:solidFill>
                        <a:srgbClr val="BFC0BF"/>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4"/>
                  </a:ext>
                </a:extLst>
              </a:tr>
              <a:tr h="1009527">
                <a:tc>
                  <a:txBody>
                    <a:bodyPr/>
                    <a:lstStyle/>
                    <a:p>
                      <a:r>
                        <a:rPr lang="en-US" sz="2800" dirty="0">
                          <a:latin typeface="Times New Roman" charset="0"/>
                          <a:ea typeface="Times New Roman" charset="0"/>
                          <a:cs typeface="Times New Roman" charset="0"/>
                        </a:rPr>
                        <a:t>Body Text</a:t>
                      </a:r>
                    </a:p>
                  </a:txBody>
                  <a:tcPr marL="1280160" marR="793108" marT="99139" marB="99139" anchor="ctr">
                    <a:lnL w="12700" cap="flat" cmpd="sng" algn="ctr">
                      <a:noFill/>
                      <a:prstDash val="solid"/>
                      <a:round/>
                      <a:headEnd type="none" w="med" len="med"/>
                      <a:tailEnd type="none" w="med" len="med"/>
                    </a:lnL>
                    <a:lnR w="19050" cap="flat" cmpd="sng" algn="ctr">
                      <a:solidFill>
                        <a:srgbClr val="BFC0BF"/>
                      </a:solid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2800" dirty="0">
                          <a:latin typeface="Times New Roman" charset="0"/>
                          <a:ea typeface="Times New Roman" charset="0"/>
                          <a:cs typeface="Times New Roman" charset="0"/>
                        </a:rPr>
                        <a:t>24-48 </a:t>
                      </a:r>
                      <a:r>
                        <a:rPr lang="en-US" sz="2800" dirty="0" err="1">
                          <a:latin typeface="Times New Roman" charset="0"/>
                          <a:ea typeface="Times New Roman" charset="0"/>
                          <a:cs typeface="Times New Roman" charset="0"/>
                        </a:rPr>
                        <a:t>pt</a:t>
                      </a:r>
                      <a:endParaRPr lang="en-US" sz="2800" dirty="0">
                        <a:latin typeface="Times New Roman" charset="0"/>
                        <a:ea typeface="Times New Roman" charset="0"/>
                        <a:cs typeface="Times New Roman" charset="0"/>
                      </a:endParaRPr>
                    </a:p>
                  </a:txBody>
                  <a:tcPr marL="1280160" marR="793108" marT="99139" marB="99139" anchor="ctr">
                    <a:lnL w="19050" cap="flat" cmpd="sng" algn="ctr">
                      <a:solidFill>
                        <a:srgbClr val="BFC0BF"/>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1296324">
                <a:tc gridSpan="2">
                  <a:txBody>
                    <a:bodyPr/>
                    <a:lstStyle/>
                    <a:p>
                      <a:pPr marL="0" marR="0" lvl="0" indent="0" algn="ctr" defTabSz="3657600" rtl="0" eaLnBrk="1" fontAlgn="auto" latinLnBrk="0" hangingPunct="1">
                        <a:lnSpc>
                          <a:spcPct val="100000"/>
                        </a:lnSpc>
                        <a:spcBef>
                          <a:spcPts val="0"/>
                        </a:spcBef>
                        <a:spcAft>
                          <a:spcPts val="0"/>
                        </a:spcAft>
                        <a:buClrTx/>
                        <a:buSzTx/>
                        <a:buFontTx/>
                        <a:buNone/>
                        <a:tabLst/>
                        <a:defRPr/>
                      </a:pPr>
                      <a:r>
                        <a:rPr lang="en-US" sz="2400" i="1" kern="1200" dirty="0">
                          <a:solidFill>
                            <a:schemeClr val="tx1"/>
                          </a:solidFill>
                          <a:latin typeface="Times New Roman" charset="0"/>
                          <a:ea typeface="+mn-ea"/>
                          <a:cs typeface="Times New Roman" charset="0"/>
                        </a:rPr>
                        <a:t>Acknowledgments and sources can be a smaller </a:t>
                      </a:r>
                      <a:br>
                        <a:rPr lang="en-US" sz="2400" i="1" kern="1200" dirty="0">
                          <a:solidFill>
                            <a:schemeClr val="tx1"/>
                          </a:solidFill>
                          <a:latin typeface="Times New Roman" charset="0"/>
                          <a:ea typeface="+mn-ea"/>
                          <a:cs typeface="Times New Roman" charset="0"/>
                        </a:rPr>
                      </a:br>
                      <a:r>
                        <a:rPr lang="en-US" sz="2400" i="1" kern="1200" dirty="0">
                          <a:solidFill>
                            <a:schemeClr val="tx1"/>
                          </a:solidFill>
                          <a:latin typeface="Times New Roman" charset="0"/>
                          <a:ea typeface="+mn-ea"/>
                          <a:cs typeface="Times New Roman" charset="0"/>
                        </a:rPr>
                        <a:t>size than the main copy if necessary.</a:t>
                      </a:r>
                    </a:p>
                  </a:txBody>
                  <a:tcPr marL="446123" marR="793108" marT="99139" marB="99139"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sz="3000" dirty="0">
                        <a:latin typeface="Times New Roman" charset="0"/>
                        <a:ea typeface="Times New Roman" charset="0"/>
                        <a:cs typeface="Times New Roman" charset="0"/>
                      </a:endParaRPr>
                    </a:p>
                  </a:txBody>
                  <a:tcPr marL="495692" marR="881231" marT="110154" marB="110154" anchor="ctr">
                    <a:lnL w="19050" cap="flat" cmpd="sng" algn="ctr">
                      <a:solidFill>
                        <a:srgbClr val="BFC0BF"/>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3496923"/>
                  </a:ext>
                </a:extLst>
              </a:tr>
            </a:tbl>
          </a:graphicData>
        </a:graphic>
      </p:graphicFrame>
      <p:pic>
        <p:nvPicPr>
          <p:cNvPr id="12" name="Picture 11">
            <a:extLst>
              <a:ext uri="{FF2B5EF4-FFF2-40B4-BE49-F238E27FC236}">
                <a16:creationId xmlns:a16="http://schemas.microsoft.com/office/drawing/2014/main" id="{475F231D-45B2-8842-A127-4524F5D0BB07}"/>
              </a:ext>
            </a:extLst>
          </p:cNvPr>
          <p:cNvPicPr>
            <a:picLocks noChangeAspect="1"/>
          </p:cNvPicPr>
          <p:nvPr/>
        </p:nvPicPr>
        <p:blipFill rotWithShape="1">
          <a:blip r:embed="rId3"/>
          <a:srcRect t="13879"/>
          <a:stretch/>
        </p:blipFill>
        <p:spPr>
          <a:xfrm>
            <a:off x="22055633" y="5929065"/>
            <a:ext cx="9766890" cy="5605512"/>
          </a:xfrm>
          <a:prstGeom prst="rect">
            <a:avLst/>
          </a:prstGeom>
        </p:spPr>
      </p:pic>
      <p:graphicFrame>
        <p:nvGraphicFramePr>
          <p:cNvPr id="13" name="Table 12">
            <a:extLst>
              <a:ext uri="{FF2B5EF4-FFF2-40B4-BE49-F238E27FC236}">
                <a16:creationId xmlns:a16="http://schemas.microsoft.com/office/drawing/2014/main" id="{52720AD4-341E-EC4C-AD4B-33DC2D7986F4}"/>
              </a:ext>
            </a:extLst>
          </p:cNvPr>
          <p:cNvGraphicFramePr>
            <a:graphicFrameLocks noGrp="1"/>
          </p:cNvGraphicFramePr>
          <p:nvPr>
            <p:extLst>
              <p:ext uri="{D42A27DB-BD31-4B8C-83A1-F6EECF244321}">
                <p14:modId xmlns:p14="http://schemas.microsoft.com/office/powerpoint/2010/main" val="1334134182"/>
              </p:ext>
            </p:extLst>
          </p:nvPr>
        </p:nvGraphicFramePr>
        <p:xfrm>
          <a:off x="32394174" y="25317513"/>
          <a:ext cx="11497026" cy="5126736"/>
        </p:xfrm>
        <a:graphic>
          <a:graphicData uri="http://schemas.openxmlformats.org/drawingml/2006/table">
            <a:tbl>
              <a:tblPr firstRow="1" bandRow="1">
                <a:solidFill>
                  <a:srgbClr val="9D1625"/>
                </a:solidFill>
                <a:effectLst/>
                <a:tableStyleId>{5C22544A-7EE6-4342-B048-85BDC9FD1C3A}</a:tableStyleId>
              </a:tblPr>
              <a:tblGrid>
                <a:gridCol w="11497026">
                  <a:extLst>
                    <a:ext uri="{9D8B030D-6E8A-4147-A177-3AD203B41FA5}">
                      <a16:colId xmlns:a16="http://schemas.microsoft.com/office/drawing/2014/main" val="20000"/>
                    </a:ext>
                  </a:extLst>
                </a:gridCol>
              </a:tblGrid>
              <a:tr h="1097280">
                <a:tc>
                  <a:txBody>
                    <a:bodyPr/>
                    <a:lstStyle/>
                    <a:p>
                      <a:pPr algn="l"/>
                      <a:r>
                        <a:rPr lang="en-US" sz="5000" b="1" spc="300" dirty="0">
                          <a:latin typeface="Arial" charset="0"/>
                          <a:ea typeface="Arial" charset="0"/>
                          <a:cs typeface="Arial" charset="0"/>
                        </a:rPr>
                        <a:t>QUESTIONS?</a:t>
                      </a:r>
                    </a:p>
                  </a:txBody>
                  <a:tcPr marL="329184" marR="1828800" marT="329184" marB="3291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D1824"/>
                    </a:solidFill>
                  </a:tcPr>
                </a:tc>
                <a:extLst>
                  <a:ext uri="{0D108BD9-81ED-4DB2-BD59-A6C34878D82A}">
                    <a16:rowId xmlns:a16="http://schemas.microsoft.com/office/drawing/2014/main" val="10000"/>
                  </a:ext>
                </a:extLst>
              </a:tr>
              <a:tr h="2647188">
                <a:tc>
                  <a:txBody>
                    <a:bodyPr/>
                    <a:lstStyle/>
                    <a:p>
                      <a:pPr algn="l">
                        <a:spcAft>
                          <a:spcPts val="2400"/>
                        </a:spcAft>
                      </a:pPr>
                      <a:r>
                        <a:rPr lang="en-US" sz="3600" b="1" kern="1200" dirty="0">
                          <a:solidFill>
                            <a:schemeClr val="bg1"/>
                          </a:solidFill>
                          <a:latin typeface="Arial" panose="020B0604020202020204" pitchFamily="34" charset="0"/>
                          <a:ea typeface="Arial" charset="0"/>
                          <a:cs typeface="Arial" panose="020B0604020202020204" pitchFamily="34" charset="0"/>
                        </a:rPr>
                        <a:t>If you have questions, we’re here to help! </a:t>
                      </a:r>
                    </a:p>
                    <a:p>
                      <a:pPr algn="l">
                        <a:spcAft>
                          <a:spcPts val="2400"/>
                        </a:spcAft>
                      </a:pPr>
                      <a:r>
                        <a:rPr lang="en-US" sz="3600" b="0" kern="1200" dirty="0">
                          <a:solidFill>
                            <a:schemeClr val="bg1"/>
                          </a:solidFill>
                          <a:latin typeface="Arial" panose="020B0604020202020204" pitchFamily="34" charset="0"/>
                          <a:ea typeface="Arial" charset="0"/>
                          <a:cs typeface="Arial" panose="020B0604020202020204" pitchFamily="34" charset="0"/>
                        </a:rPr>
                        <a:t>Stop by, give us a call, or send us an </a:t>
                      </a:r>
                      <a:br>
                        <a:rPr lang="en-US" sz="3600" b="0" kern="1200" dirty="0">
                          <a:solidFill>
                            <a:schemeClr val="bg1"/>
                          </a:solidFill>
                          <a:latin typeface="Arial" panose="020B0604020202020204" pitchFamily="34" charset="0"/>
                          <a:ea typeface="Arial" charset="0"/>
                          <a:cs typeface="Arial" panose="020B0604020202020204" pitchFamily="34" charset="0"/>
                        </a:rPr>
                      </a:br>
                      <a:r>
                        <a:rPr lang="en-US" sz="3600" b="0" kern="1200" dirty="0">
                          <a:solidFill>
                            <a:schemeClr val="bg1"/>
                          </a:solidFill>
                          <a:latin typeface="Arial" panose="020B0604020202020204" pitchFamily="34" charset="0"/>
                          <a:ea typeface="Arial" charset="0"/>
                          <a:cs typeface="Arial" panose="020B0604020202020204" pitchFamily="34" charset="0"/>
                        </a:rPr>
                        <a:t>email. We’re happy to help you if you have questions about design, Microsoft Office, or Adobe programs.</a:t>
                      </a:r>
                    </a:p>
                  </a:txBody>
                  <a:tcPr marL="329184" marR="1828800" marT="329184" marB="329184">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CB2433"/>
                    </a:solidFill>
                  </a:tcPr>
                </a:tc>
                <a:extLst>
                  <a:ext uri="{0D108BD9-81ED-4DB2-BD59-A6C34878D82A}">
                    <a16:rowId xmlns:a16="http://schemas.microsoft.com/office/drawing/2014/main" val="10001"/>
                  </a:ext>
                </a:extLst>
              </a:tr>
            </a:tbl>
          </a:graphicData>
        </a:graphic>
      </p:graphicFrame>
      <p:sp>
        <p:nvSpPr>
          <p:cNvPr id="14" name="TextBox 13">
            <a:extLst>
              <a:ext uri="{FF2B5EF4-FFF2-40B4-BE49-F238E27FC236}">
                <a16:creationId xmlns:a16="http://schemas.microsoft.com/office/drawing/2014/main" id="{AADDAD32-565D-9045-8DB1-5C1E0729AE65}"/>
              </a:ext>
            </a:extLst>
          </p:cNvPr>
          <p:cNvSpPr txBox="1"/>
          <p:nvPr/>
        </p:nvSpPr>
        <p:spPr>
          <a:xfrm>
            <a:off x="1433553" y="1178487"/>
            <a:ext cx="34990049" cy="1200329"/>
          </a:xfrm>
          <a:prstGeom prst="rect">
            <a:avLst/>
          </a:prstGeom>
          <a:noFill/>
        </p:spPr>
        <p:txBody>
          <a:bodyPr wrap="square" rtlCol="0">
            <a:spAutoFit/>
          </a:bodyPr>
          <a:lstStyle/>
          <a:p>
            <a:pPr>
              <a:lnSpc>
                <a:spcPct val="80000"/>
              </a:lnSpc>
            </a:pPr>
            <a:r>
              <a:rPr lang="en-US" sz="9000" b="1" spc="100" dirty="0">
                <a:solidFill>
                  <a:schemeClr val="bg1"/>
                </a:solidFill>
                <a:latin typeface="Arial"/>
                <a:cs typeface="Arial"/>
              </a:rPr>
              <a:t>Place Your Title Here</a:t>
            </a:r>
          </a:p>
        </p:txBody>
      </p:sp>
      <p:sp>
        <p:nvSpPr>
          <p:cNvPr id="15" name="TextBox 14">
            <a:extLst>
              <a:ext uri="{FF2B5EF4-FFF2-40B4-BE49-F238E27FC236}">
                <a16:creationId xmlns:a16="http://schemas.microsoft.com/office/drawing/2014/main" id="{17073839-689F-544B-AF01-215451453DFE}"/>
              </a:ext>
            </a:extLst>
          </p:cNvPr>
          <p:cNvSpPr txBox="1"/>
          <p:nvPr/>
        </p:nvSpPr>
        <p:spPr>
          <a:xfrm>
            <a:off x="1433555" y="2423211"/>
            <a:ext cx="34990045" cy="954107"/>
          </a:xfrm>
          <a:prstGeom prst="rect">
            <a:avLst/>
          </a:prstGeom>
          <a:noFill/>
        </p:spPr>
        <p:txBody>
          <a:bodyPr wrap="square" rtlCol="0">
            <a:spAutoFit/>
          </a:bodyPr>
          <a:lstStyle/>
          <a:p>
            <a:pPr>
              <a:lnSpc>
                <a:spcPct val="80000"/>
              </a:lnSpc>
            </a:pPr>
            <a:r>
              <a:rPr lang="en-US" sz="7000" i="1" dirty="0">
                <a:solidFill>
                  <a:schemeClr val="bg1"/>
                </a:solidFill>
                <a:latin typeface="Times New Roman" charset="0"/>
                <a:ea typeface="Times New Roman" charset="0"/>
                <a:cs typeface="Times New Roman" charset="0"/>
              </a:rPr>
              <a:t>*Poster Author(s) Go Here</a:t>
            </a:r>
          </a:p>
        </p:txBody>
      </p:sp>
      <p:sp>
        <p:nvSpPr>
          <p:cNvPr id="16" name="TextBox 15">
            <a:extLst>
              <a:ext uri="{FF2B5EF4-FFF2-40B4-BE49-F238E27FC236}">
                <a16:creationId xmlns:a16="http://schemas.microsoft.com/office/drawing/2014/main" id="{AFC04EEE-8A99-404E-A855-0C691B2DA487}"/>
              </a:ext>
            </a:extLst>
          </p:cNvPr>
          <p:cNvSpPr txBox="1"/>
          <p:nvPr/>
        </p:nvSpPr>
        <p:spPr>
          <a:xfrm>
            <a:off x="1433555" y="3469590"/>
            <a:ext cx="34990045" cy="535531"/>
          </a:xfrm>
          <a:prstGeom prst="rect">
            <a:avLst/>
          </a:prstGeom>
          <a:noFill/>
        </p:spPr>
        <p:txBody>
          <a:bodyPr wrap="square" rtlCol="0">
            <a:spAutoFit/>
          </a:bodyPr>
          <a:lstStyle/>
          <a:p>
            <a:pPr>
              <a:lnSpc>
                <a:spcPct val="80000"/>
              </a:lnSpc>
            </a:pPr>
            <a:r>
              <a:rPr lang="en-US" sz="3600" i="1" dirty="0">
                <a:solidFill>
                  <a:schemeClr val="bg1"/>
                </a:solidFill>
                <a:latin typeface="Times New Roman" charset="0"/>
                <a:ea typeface="Times New Roman" charset="0"/>
                <a:cs typeface="Times New Roman" charset="0"/>
              </a:rPr>
              <a:t>**College Department or Affiliations Here</a:t>
            </a:r>
          </a:p>
        </p:txBody>
      </p:sp>
      <p:pic>
        <p:nvPicPr>
          <p:cNvPr id="20" name="Picture 19">
            <a:extLst>
              <a:ext uri="{FF2B5EF4-FFF2-40B4-BE49-F238E27FC236}">
                <a16:creationId xmlns:a16="http://schemas.microsoft.com/office/drawing/2014/main" id="{D70B0B78-3802-CF4D-959E-9573F79F7F6A}"/>
              </a:ext>
            </a:extLst>
          </p:cNvPr>
          <p:cNvPicPr>
            <a:picLocks noChangeAspect="1"/>
          </p:cNvPicPr>
          <p:nvPr/>
        </p:nvPicPr>
        <p:blipFill>
          <a:blip r:embed="rId4"/>
          <a:stretch>
            <a:fillRect/>
          </a:stretch>
        </p:blipFill>
        <p:spPr>
          <a:xfrm>
            <a:off x="34265373" y="21586641"/>
            <a:ext cx="6836195" cy="3217033"/>
          </a:xfrm>
          <a:prstGeom prst="rect">
            <a:avLst/>
          </a:prstGeom>
        </p:spPr>
      </p:pic>
      <p:pic>
        <p:nvPicPr>
          <p:cNvPr id="22" name="Picture 21">
            <a:extLst>
              <a:ext uri="{FF2B5EF4-FFF2-40B4-BE49-F238E27FC236}">
                <a16:creationId xmlns:a16="http://schemas.microsoft.com/office/drawing/2014/main" id="{A318740D-3EB0-B344-A258-96A56908FEEC}"/>
              </a:ext>
            </a:extLst>
          </p:cNvPr>
          <p:cNvPicPr>
            <a:picLocks noChangeAspect="1"/>
          </p:cNvPicPr>
          <p:nvPr/>
        </p:nvPicPr>
        <p:blipFill>
          <a:blip r:embed="rId5"/>
          <a:stretch>
            <a:fillRect/>
          </a:stretch>
        </p:blipFill>
        <p:spPr>
          <a:xfrm>
            <a:off x="22700974" y="26503628"/>
            <a:ext cx="8517556" cy="2950526"/>
          </a:xfrm>
          <a:prstGeom prst="rect">
            <a:avLst/>
          </a:prstGeom>
        </p:spPr>
      </p:pic>
    </p:spTree>
    <p:extLst>
      <p:ext uri="{BB962C8B-B14F-4D97-AF65-F5344CB8AC3E}">
        <p14:creationId xmlns:p14="http://schemas.microsoft.com/office/powerpoint/2010/main" val="17487723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655</TotalTime>
  <Words>1050</Words>
  <Application>Microsoft Office PowerPoint</Application>
  <PresentationFormat>Custom</PresentationFormat>
  <Paragraphs>73</Paragraphs>
  <Slides>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Slattery</dc:creator>
  <cp:lastModifiedBy>Elyse Watson</cp:lastModifiedBy>
  <cp:revision>32</cp:revision>
  <cp:lastPrinted>2019-03-06T16:28:29Z</cp:lastPrinted>
  <dcterms:created xsi:type="dcterms:W3CDTF">2019-03-05T16:02:29Z</dcterms:created>
  <dcterms:modified xsi:type="dcterms:W3CDTF">2023-03-08T15:12:14Z</dcterms:modified>
</cp:coreProperties>
</file>