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7" r:id="rId3"/>
    <p:sldId id="272" r:id="rId4"/>
    <p:sldId id="281" r:id="rId5"/>
    <p:sldId id="284" r:id="rId6"/>
    <p:sldId id="293" r:id="rId7"/>
    <p:sldId id="289" r:id="rId8"/>
    <p:sldId id="291" r:id="rId9"/>
    <p:sldId id="292" r:id="rId10"/>
    <p:sldId id="371" r:id="rId11"/>
    <p:sldId id="290" r:id="rId12"/>
    <p:sldId id="370" r:id="rId13"/>
    <p:sldId id="348" r:id="rId14"/>
    <p:sldId id="349" r:id="rId15"/>
    <p:sldId id="369" r:id="rId16"/>
    <p:sldId id="374" r:id="rId17"/>
    <p:sldId id="342" r:id="rId18"/>
    <p:sldId id="297" r:id="rId19"/>
    <p:sldId id="376" r:id="rId20"/>
    <p:sldId id="286" r:id="rId21"/>
    <p:sldId id="298" r:id="rId22"/>
    <p:sldId id="260" r:id="rId23"/>
    <p:sldId id="2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C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83977" autoAdjust="0"/>
  </p:normalViewPr>
  <p:slideViewPr>
    <p:cSldViewPr snapToGrid="0">
      <p:cViewPr varScale="1">
        <p:scale>
          <a:sx n="66" d="100"/>
          <a:sy n="66" d="100"/>
        </p:scale>
        <p:origin x="36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CB486-FF4D-449F-A4BF-804AE326C0F0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35A3D-A146-43E0-9B24-026BE2364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53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5A3D-A146-43E0-9B24-026BE2364C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2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5A3D-A146-43E0-9B24-026BE2364C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95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5A3D-A146-43E0-9B24-026BE2364C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15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0285F-93D2-FD94-8089-90C14C7AA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3504F0-20E0-F22B-F308-934AB46CC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3D8CEE-6E3A-E694-3977-4FB7DBA33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7D5F-077B-6D2C-6F34-BD7C94282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6EBCD-D211-408C-97A9-9DF164476B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1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5A3D-A146-43E0-9B24-026BE2364C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39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67520-E777-1734-B52E-80300A0D9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6138B4-48AC-90C9-D42D-60220FAAEA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A43E00-526F-2DD0-EB7C-5BB4E758A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9345D-0EA8-D5AB-6F65-4DE03E84F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6EBCD-D211-408C-97A9-9DF164476B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56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5A3D-A146-43E0-9B24-026BE2364C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34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5A3D-A146-43E0-9B24-026BE2364C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49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6EBCD-D211-408C-97A9-9DF164476B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71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6EBCD-D211-408C-97A9-9DF164476B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60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6EBCD-D211-408C-97A9-9DF164476B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33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6EBCD-D211-408C-97A9-9DF164476B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16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6EBCD-D211-408C-97A9-9DF164476B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59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06044-0CC0-3814-2215-EEDAF7629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23A32A-FCB4-5E44-4731-2237B945D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F1C061-79A2-F3E9-05FB-77F7B31850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83C1E-49C4-2F8E-EA21-25BC5D5263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6EBCD-D211-408C-97A9-9DF164476B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54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37EE-3EBD-0F90-CB28-E4B9ABD9B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26D0FF-3E08-CFE2-4E6F-6AD36183A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168D5-389C-71C1-9FAC-76102D189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F678-462F-46A6-B6A3-79C458F5428A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8DE05-7535-9A8D-CE93-4E5A0F28C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8228B-8714-096E-D35F-1A2E8B8D5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5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4793D-ABEA-12AE-80B9-87CF0C24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6CEC6-C7A2-65A3-5D80-2A63D0B78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1ECA2-D920-1D46-5C3F-52AB821C1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CA9-0D7C-415C-85C4-F5D1BA3190E3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C86EF-2AE4-7DBF-DF94-6F1670D44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20DAE-FDD7-BDB7-E373-4428B55FC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8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EF6860-DEBD-3F91-CB7D-5961E8D50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EEAB8-B8DF-7872-9398-F0890CFA5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12FC2-9C75-F250-E5F4-FD16B3F05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77BC-B641-458F-A142-38AE8C459FF6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8FF6B-6E35-59BF-43AE-96674C31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2A1E6-4038-6F6F-501C-5CFE28EE8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9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85AC6-84F7-ABF3-3C3D-EF22A7866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0F3CC-A7F8-DAD6-44B7-08DF236B5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7A2E9-C17E-5F79-77AD-9681C2C5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33A8-F134-4A83-A5CC-00FC16D378DA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C8C6E-FE34-0D09-EECD-822A00A6C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A49E3-0B97-A4CF-AEAA-E97C2B40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1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19A55-72FE-9695-7AE3-3FC78D2B1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917BE-E5C4-1E85-A648-FBEA98041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74B01-0C89-36C3-E646-4FB4793B7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B0C9-CAAC-43E9-B8EA-4A0583B3F29D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D0FF5-6EF3-09B7-F060-F262C7355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E9E35-92A0-6963-6476-61872B71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AF0C7-8399-5D18-4F24-180DCD86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D7849-CA47-B166-85DC-3E8D9771B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FDC93-D65D-52FB-2F4D-311285D79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560F7-2400-BB3B-3314-EE5A44452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88A9-A50B-4AF8-A8CF-F82C34FC06EF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97A23-51EB-8B79-C1A1-8FBB5BB9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A323C-8351-47C2-F5D3-DAF3B540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77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3EDC8-08D7-5475-5EDA-888808727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CBA80-CA5A-4140-3723-EF2494F6E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F750F-B7C4-C90F-BA88-DE549DB76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0D8951-FDDA-9BB2-5635-EF29FF8C63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80C4C1-7789-8020-D9D3-A5A2404EB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D32858-7852-BCE2-AD18-65D9BE3D6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063F-059D-48C9-9CAD-C45BB80A1262}" type="datetime1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CCEA9-80F7-D08B-290D-751C6F780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8B28BF-8FDB-711B-F587-A6970100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0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49DEE-5CA2-6816-C526-27C0A6492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F40B7-0994-C80D-BFA2-3B6E086A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518E-895D-4B6E-89FA-496C1D0C03CC}" type="datetime1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B227B9-D5E5-FCC1-7E82-EAFB7869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30A38-429A-219A-18E5-991E461E8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FA987-F3C3-E206-EC8B-33529B5E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F2A9F-B647-4B2E-8CF3-9D70796B7FF0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12E74E-B89B-A8DF-E2B8-5F13475EA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F5F91-47C4-5FF3-C4D3-57E99C79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3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241B9-9F39-41F9-1F64-D850B0CE2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1BA53-0A60-2267-FA8A-DE7EFD50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80627-C6E9-2B64-1D57-76D16A968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5F3BC-DCB0-E6E2-BB01-89B55B4A9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F452-C9F9-4B0E-B548-8D7083AC6C36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09BAB-337F-2D3A-5B46-E70BCEF5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9D386-5D5B-0670-2A82-16419B31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0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A376-3A53-C459-D473-C175B53C7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82A61-84F9-DAEC-718B-A345C183CC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3BE40-95C3-A5DC-C7F0-7CAFD67EF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97AE4-FD2C-D37F-084A-A7CBCB088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6832-F5CB-4A19-B82C-3146E79C8CB1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E87F7-710C-0C85-DAE1-104AF7ED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7C5F-CA04-F160-697D-C0B7E604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3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792384-B7E3-B696-09E8-F94FA447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886F0-AFE4-A9FD-0529-06C717CED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50719-B8EE-136A-45E0-2C94E0B64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BFF204-4A85-43C1-BDE5-6F2B69FB99A3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06D80-7F62-ED82-37CD-005DA9D01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752AB-500E-E0A0-F115-82969F6D8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999ABC-A43D-47AB-9FAD-57A3EA8C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8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7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microsoft.com/office/2007/relationships/hdphoto" Target="../media/hdphoto1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43.png"/><Relationship Id="rId1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8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5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4" descr="A field of grass and blue sky&#10;&#10;AI-generated content may be incorrect.">
            <a:extLst>
              <a:ext uri="{FF2B5EF4-FFF2-40B4-BE49-F238E27FC236}">
                <a16:creationId xmlns:a16="http://schemas.microsoft.com/office/drawing/2014/main" id="{EDFEF908-FD00-DCE1-FB6E-737DDEE70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12083"/>
          <a:stretch/>
        </p:blipFill>
        <p:spPr>
          <a:xfrm>
            <a:off x="0" y="-323850"/>
            <a:ext cx="12192000" cy="7181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DA5F4E-9833-FC7B-578A-0A8D84C99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6824" y="839788"/>
            <a:ext cx="9658350" cy="2589212"/>
          </a:xfrm>
        </p:spPr>
        <p:txBody>
          <a:bodyPr>
            <a:normAutofit/>
          </a:bodyPr>
          <a:lstStyle/>
          <a:p>
            <a:r>
              <a:rPr lang="en-US" dirty="0"/>
              <a:t>From Pixels to Pastures: </a:t>
            </a:r>
            <a:br>
              <a:rPr lang="en-US" dirty="0"/>
            </a:br>
            <a:r>
              <a:rPr lang="en-US" dirty="0"/>
              <a:t>A Remote Sensing Perspective on Sandhills Complexity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1F0A8-2AAD-1634-494C-6669E8DC5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5668" y="3694112"/>
            <a:ext cx="5300663" cy="1027111"/>
          </a:xfrm>
          <a:solidFill>
            <a:schemeClr val="bg1">
              <a:lumMod val="65000"/>
              <a:alpha val="48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en-US" sz="3000" dirty="0"/>
              <a:t>Catherine Chan</a:t>
            </a:r>
          </a:p>
          <a:p>
            <a:r>
              <a:rPr lang="en-US" sz="3000" dirty="0"/>
              <a:t>Graduate Student Seminar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60409-E0EE-2C03-7368-323AB29B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18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8B671-9EDF-971E-9314-B97714F0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9" y="468597"/>
            <a:ext cx="2654361" cy="1325563"/>
          </a:xfrm>
        </p:spPr>
        <p:txBody>
          <a:bodyPr/>
          <a:lstStyle/>
          <a:p>
            <a:r>
              <a:rPr lang="en-US" dirty="0">
                <a:cs typeface="72 Light" panose="020B0303030000000003" pitchFamily="34" charset="0"/>
              </a:rPr>
              <a:t>Spectral </a:t>
            </a:r>
            <a:br>
              <a:rPr lang="en-US" dirty="0">
                <a:cs typeface="72 Light" panose="020B0303030000000003" pitchFamily="34" charset="0"/>
              </a:rPr>
            </a:br>
            <a:r>
              <a:rPr lang="en-US" dirty="0">
                <a:cs typeface="72 Light" panose="020B0303030000000003" pitchFamily="34" charset="0"/>
              </a:rPr>
              <a:t>images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DF1563-AB1D-F5F8-B20C-940859BC1610}"/>
              </a:ext>
            </a:extLst>
          </p:cNvPr>
          <p:cNvSpPr txBox="1"/>
          <p:nvPr/>
        </p:nvSpPr>
        <p:spPr>
          <a:xfrm>
            <a:off x="2636470" y="154729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July 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9E0197-B654-A502-D69F-98611B680C3E}"/>
              </a:ext>
            </a:extLst>
          </p:cNvPr>
          <p:cNvSpPr txBox="1"/>
          <p:nvPr/>
        </p:nvSpPr>
        <p:spPr>
          <a:xfrm>
            <a:off x="238408" y="2808818"/>
            <a:ext cx="17680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AISA Kestrel</a:t>
            </a:r>
          </a:p>
          <a:p>
            <a:r>
              <a:rPr lang="en-US" sz="2200" dirty="0">
                <a:latin typeface="+mj-lt"/>
              </a:rPr>
              <a:t>178 bands </a:t>
            </a:r>
          </a:p>
          <a:p>
            <a:r>
              <a:rPr lang="en-US" sz="2200" dirty="0">
                <a:latin typeface="+mj-lt"/>
              </a:rPr>
              <a:t>400-1000 nm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62C58C-E048-2817-0127-C971263AC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07" y="763102"/>
            <a:ext cx="2552338" cy="59473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D0E29E1-BBBD-E562-4529-9FE3E71B3DAA}"/>
              </a:ext>
            </a:extLst>
          </p:cNvPr>
          <p:cNvSpPr txBox="1"/>
          <p:nvPr/>
        </p:nvSpPr>
        <p:spPr>
          <a:xfrm>
            <a:off x="5277977" y="154729"/>
            <a:ext cx="1285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June 2024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BAFFAB-2A7B-4C2D-B4B7-27CBC960284D}"/>
              </a:ext>
            </a:extLst>
          </p:cNvPr>
          <p:cNvSpPr txBox="1"/>
          <p:nvPr/>
        </p:nvSpPr>
        <p:spPr>
          <a:xfrm>
            <a:off x="7939507" y="152657"/>
            <a:ext cx="1489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August 2024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BC6B4A4-77CD-95C7-9055-02B048DA5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85" y="631926"/>
            <a:ext cx="2630322" cy="60607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C7D4F6-EAA4-0CD7-E077-E22A10A2B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927" y="631926"/>
            <a:ext cx="2716951" cy="6065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E59D49-1DF3-A9E2-1876-8F1E4D79F72C}"/>
              </a:ext>
            </a:extLst>
          </p:cNvPr>
          <p:cNvSpPr txBox="1"/>
          <p:nvPr/>
        </p:nvSpPr>
        <p:spPr>
          <a:xfrm>
            <a:off x="10101568" y="4618957"/>
            <a:ext cx="200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latin typeface="+mj-lt"/>
              </a:rPr>
              <a:t>Coefficient of variation (CV)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+mj-lt"/>
              </a:rPr>
              <a:t>NDVI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9B591-226B-D13A-012D-67391C77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3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8B671-9EDF-971E-9314-B97714F0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-39855"/>
            <a:ext cx="10515600" cy="1325563"/>
          </a:xfrm>
        </p:spPr>
        <p:txBody>
          <a:bodyPr/>
          <a:lstStyle/>
          <a:p>
            <a:r>
              <a:rPr lang="en-US" dirty="0">
                <a:cs typeface="72 Light" panose="020B0303030000000003" pitchFamily="34" charset="0"/>
              </a:rPr>
              <a:t>Plant species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A4CF36-CDC1-D218-34E3-D7C5664038A6}"/>
              </a:ext>
            </a:extLst>
          </p:cNvPr>
          <p:cNvSpPr txBox="1"/>
          <p:nvPr/>
        </p:nvSpPr>
        <p:spPr>
          <a:xfrm>
            <a:off x="639602" y="1210298"/>
            <a:ext cx="982493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1-m quadrats, 5-m on 50-m transects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Species count and percent cover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Percent bare ground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Percent litter (dead standing included)</a:t>
            </a:r>
          </a:p>
          <a:p>
            <a:pPr algn="l" rtl="0" fontAlgn="base"/>
            <a:endParaRPr lang="en-US" sz="2600" b="0" i="0" dirty="0">
              <a:solidFill>
                <a:srgbClr val="242424"/>
              </a:solidFill>
              <a:effectLst/>
              <a:latin typeface="+mj-lt"/>
              <a:cs typeface="72 Light" panose="020B0303030000000003" pitchFamily="34" charset="0"/>
            </a:endParaRPr>
          </a:p>
          <a:p>
            <a:pPr algn="l" rtl="0" fontAlgn="base"/>
            <a:r>
              <a:rPr lang="en-US" sz="2600" b="0" i="0" dirty="0">
                <a:solidFill>
                  <a:srgbClr val="242424"/>
                </a:solidFill>
                <a:effectLst/>
                <a:latin typeface="+mj-lt"/>
                <a:cs typeface="72 Light" panose="020B0303030000000003" pitchFamily="34" charset="0"/>
              </a:rPr>
              <a:t>July 2023, June 2024, August 2024</a:t>
            </a:r>
          </a:p>
          <a:p>
            <a:pPr algn="l" rtl="0" fontAlgn="base"/>
            <a:endParaRPr lang="en-US" sz="2600" b="0" i="0" dirty="0">
              <a:solidFill>
                <a:srgbClr val="242424"/>
              </a:solidFill>
              <a:effectLst/>
              <a:latin typeface="+mj-lt"/>
              <a:cs typeface="72 Light" panose="020B0303030000000003" pitchFamily="34" charset="0"/>
            </a:endParaRPr>
          </a:p>
          <a:p>
            <a:pPr algn="l" rtl="0" fontAlgn="base"/>
            <a:r>
              <a:rPr lang="en-US" sz="2600" b="0" i="0" dirty="0">
                <a:solidFill>
                  <a:srgbClr val="242424"/>
                </a:solidFill>
                <a:effectLst/>
                <a:latin typeface="+mj-lt"/>
                <a:cs typeface="72 Light" panose="020B0303030000000003" pitchFamily="34" charset="0"/>
              </a:rPr>
              <a:t>Shannon diversity index</a:t>
            </a:r>
          </a:p>
        </p:txBody>
      </p:sp>
      <p:pic>
        <p:nvPicPr>
          <p:cNvPr id="8" name="Picture 7" descr="A person standing in the grass&#10;&#10;Description automatically generated">
            <a:extLst>
              <a:ext uri="{FF2B5EF4-FFF2-40B4-BE49-F238E27FC236}">
                <a16:creationId xmlns:a16="http://schemas.microsoft.com/office/drawing/2014/main" id="{C22B3598-DCFD-8521-EF22-97710C4A2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05"/>
          <a:stretch/>
        </p:blipFill>
        <p:spPr>
          <a:xfrm rot="5400000">
            <a:off x="1019985" y="4669838"/>
            <a:ext cx="2260233" cy="2075013"/>
          </a:xfrm>
          <a:prstGeom prst="rect">
            <a:avLst/>
          </a:prstGeom>
        </p:spPr>
      </p:pic>
      <p:pic>
        <p:nvPicPr>
          <p:cNvPr id="9" name="Picture 8" descr="A white pipe in the middle of a field&#10;&#10;Description automatically generated">
            <a:extLst>
              <a:ext uri="{FF2B5EF4-FFF2-40B4-BE49-F238E27FC236}">
                <a16:creationId xmlns:a16="http://schemas.microsoft.com/office/drawing/2014/main" id="{C55E8C74-F1FD-978A-D4D9-4ABD0261CE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14" r="12193"/>
          <a:stretch/>
        </p:blipFill>
        <p:spPr>
          <a:xfrm rot="5400000">
            <a:off x="3373433" y="4594368"/>
            <a:ext cx="2217068" cy="21402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6356F8-6F73-A72C-B49E-6B769DAF3B08}"/>
              </a:ext>
            </a:extLst>
          </p:cNvPr>
          <p:cNvSpPr txBox="1"/>
          <p:nvPr/>
        </p:nvSpPr>
        <p:spPr>
          <a:xfrm>
            <a:off x="1875708" y="5403962"/>
            <a:ext cx="1202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N4 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C60FA2-1C37-EB2D-A7F3-3839AD56E3F5}"/>
              </a:ext>
            </a:extLst>
          </p:cNvPr>
          <p:cNvSpPr txBox="1"/>
          <p:nvPr/>
        </p:nvSpPr>
        <p:spPr>
          <a:xfrm>
            <a:off x="3861799" y="5324938"/>
            <a:ext cx="1466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N4 DT</a:t>
            </a:r>
          </a:p>
        </p:txBody>
      </p:sp>
      <p:pic>
        <p:nvPicPr>
          <p:cNvPr id="12" name="Picture 11" descr="A white pipe in the grass&#10;&#10;Description automatically generated">
            <a:extLst>
              <a:ext uri="{FF2B5EF4-FFF2-40B4-BE49-F238E27FC236}">
                <a16:creationId xmlns:a16="http://schemas.microsoft.com/office/drawing/2014/main" id="{EB09EDA5-2EB4-53AD-DE01-778B741025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90" r="8130"/>
          <a:stretch/>
        </p:blipFill>
        <p:spPr>
          <a:xfrm rot="5400000">
            <a:off x="5822950" y="4605134"/>
            <a:ext cx="2281523" cy="21831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5F1951-8BA3-3198-CEF8-32C744931C1C}"/>
              </a:ext>
            </a:extLst>
          </p:cNvPr>
          <p:cNvSpPr txBox="1"/>
          <p:nvPr/>
        </p:nvSpPr>
        <p:spPr>
          <a:xfrm>
            <a:off x="6685081" y="5425242"/>
            <a:ext cx="109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N4 NS</a:t>
            </a:r>
          </a:p>
        </p:txBody>
      </p:sp>
      <p:pic>
        <p:nvPicPr>
          <p:cNvPr id="14" name="Picture 13" descr="A square white pipe frame in the grass&#10;&#10;Description automatically generated">
            <a:extLst>
              <a:ext uri="{FF2B5EF4-FFF2-40B4-BE49-F238E27FC236}">
                <a16:creationId xmlns:a16="http://schemas.microsoft.com/office/drawing/2014/main" id="{5EC055FC-641E-02EB-3362-3E81CBF468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41" r="8192"/>
          <a:stretch/>
        </p:blipFill>
        <p:spPr>
          <a:xfrm rot="5400000">
            <a:off x="8396425" y="4599126"/>
            <a:ext cx="2274826" cy="22429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D957A3-BB1E-11AB-CF90-92C4495AC841}"/>
              </a:ext>
            </a:extLst>
          </p:cNvPr>
          <p:cNvSpPr txBox="1"/>
          <p:nvPr/>
        </p:nvSpPr>
        <p:spPr>
          <a:xfrm>
            <a:off x="9126575" y="5390095"/>
            <a:ext cx="1295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N4 SS</a:t>
            </a:r>
          </a:p>
        </p:txBody>
      </p:sp>
      <p:pic>
        <p:nvPicPr>
          <p:cNvPr id="17" name="Picture 16" descr="A field of grass and a blue sky&#10;&#10;Description automatically generated">
            <a:extLst>
              <a:ext uri="{FF2B5EF4-FFF2-40B4-BE49-F238E27FC236}">
                <a16:creationId xmlns:a16="http://schemas.microsoft.com/office/drawing/2014/main" id="{718FCAFA-D34B-A0C1-4971-1245231A9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0592" y="550201"/>
            <a:ext cx="4401609" cy="33012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38E89-98ED-5156-0F56-38AE4914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BF26-2C71-448F-B568-9CB5C120A6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70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D8377-70E3-E489-D741-3184461CC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number of positions&#10;&#10;AI-generated content may be incorrect.">
            <a:extLst>
              <a:ext uri="{FF2B5EF4-FFF2-40B4-BE49-F238E27FC236}">
                <a16:creationId xmlns:a16="http://schemas.microsoft.com/office/drawing/2014/main" id="{63AB770C-9330-73D4-271A-12C8DDD11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/>
          <a:stretch/>
        </p:blipFill>
        <p:spPr>
          <a:xfrm>
            <a:off x="8567877" y="4685575"/>
            <a:ext cx="3593454" cy="2120551"/>
          </a:xfrm>
          <a:prstGeom prst="rect">
            <a:avLst/>
          </a:prstGeom>
        </p:spPr>
      </p:pic>
      <p:pic>
        <p:nvPicPr>
          <p:cNvPr id="25" name="Picture 24" descr="A diagram of a number of positions&#10;&#10;AI-generated content may be incorrect.">
            <a:extLst>
              <a:ext uri="{FF2B5EF4-FFF2-40B4-BE49-F238E27FC236}">
                <a16:creationId xmlns:a16="http://schemas.microsoft.com/office/drawing/2014/main" id="{39065640-02EC-61DD-D859-84D9BD456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5982"/>
          <a:stretch/>
        </p:blipFill>
        <p:spPr>
          <a:xfrm>
            <a:off x="4879427" y="621769"/>
            <a:ext cx="3532909" cy="2004984"/>
          </a:xfrm>
          <a:prstGeom prst="rect">
            <a:avLst/>
          </a:prstGeom>
        </p:spPr>
      </p:pic>
      <p:pic>
        <p:nvPicPr>
          <p:cNvPr id="27" name="Picture 26" descr="A graph of a number of positions&#10;&#10;AI-generated content may be incorrect.">
            <a:extLst>
              <a:ext uri="{FF2B5EF4-FFF2-40B4-BE49-F238E27FC236}">
                <a16:creationId xmlns:a16="http://schemas.microsoft.com/office/drawing/2014/main" id="{69A74C3C-D160-A8B3-24A2-F7BBF5D8E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" b="6320"/>
          <a:stretch/>
        </p:blipFill>
        <p:spPr>
          <a:xfrm>
            <a:off x="8529601" y="440639"/>
            <a:ext cx="3631729" cy="2061066"/>
          </a:xfrm>
          <a:prstGeom prst="rect">
            <a:avLst/>
          </a:prstGeom>
        </p:spPr>
      </p:pic>
      <p:pic>
        <p:nvPicPr>
          <p:cNvPr id="31" name="Picture 30" descr="A graph showing a number of boxes&#10;&#10;AI-generated content may be incorrect.">
            <a:extLst>
              <a:ext uri="{FF2B5EF4-FFF2-40B4-BE49-F238E27FC236}">
                <a16:creationId xmlns:a16="http://schemas.microsoft.com/office/drawing/2014/main" id="{6F3915FD-11F1-483F-4CF5-F06EE92A1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" b="5579"/>
          <a:stretch/>
        </p:blipFill>
        <p:spPr>
          <a:xfrm>
            <a:off x="1335097" y="606836"/>
            <a:ext cx="3532908" cy="2004985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ABFBE97-60C7-6E78-B3D9-E2568122B240}"/>
              </a:ext>
            </a:extLst>
          </p:cNvPr>
          <p:cNvSpPr txBox="1">
            <a:spLocks/>
          </p:cNvSpPr>
          <p:nvPr/>
        </p:nvSpPr>
        <p:spPr>
          <a:xfrm>
            <a:off x="941813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2DBF26-2C71-448F-B568-9CB5C120A6C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 descr="A diagram of a number of boxes&#10;&#10;AI-generated content may be incorrect.">
            <a:extLst>
              <a:ext uri="{FF2B5EF4-FFF2-40B4-BE49-F238E27FC236}">
                <a16:creationId xmlns:a16="http://schemas.microsoft.com/office/drawing/2014/main" id="{1B528612-5CE5-2564-F003-6E7B774882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2" b="6311"/>
          <a:stretch/>
        </p:blipFill>
        <p:spPr>
          <a:xfrm>
            <a:off x="4868007" y="2644699"/>
            <a:ext cx="3568185" cy="2004984"/>
          </a:xfrm>
          <a:prstGeom prst="rect">
            <a:avLst/>
          </a:prstGeom>
        </p:spPr>
      </p:pic>
      <p:pic>
        <p:nvPicPr>
          <p:cNvPr id="6" name="Picture 5" descr="A graph of a chart&#10;&#10;AI-generated content may be incorrect.">
            <a:extLst>
              <a:ext uri="{FF2B5EF4-FFF2-40B4-BE49-F238E27FC236}">
                <a16:creationId xmlns:a16="http://schemas.microsoft.com/office/drawing/2014/main" id="{AD798B30-B06D-7B21-5DD3-04E097710E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7" b="6759"/>
          <a:stretch/>
        </p:blipFill>
        <p:spPr>
          <a:xfrm>
            <a:off x="8529601" y="2539857"/>
            <a:ext cx="3631729" cy="2061067"/>
          </a:xfrm>
          <a:prstGeom prst="rect">
            <a:avLst/>
          </a:prstGeom>
        </p:spPr>
      </p:pic>
      <p:pic>
        <p:nvPicPr>
          <p:cNvPr id="7" name="Picture 6" descr="A graph with a number of squares&#10;&#10;AI-generated content may be incorrect.">
            <a:extLst>
              <a:ext uri="{FF2B5EF4-FFF2-40B4-BE49-F238E27FC236}">
                <a16:creationId xmlns:a16="http://schemas.microsoft.com/office/drawing/2014/main" id="{71A7B92C-CBE2-C2CB-1E8F-0433AE6E5A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5982"/>
          <a:stretch/>
        </p:blipFill>
        <p:spPr>
          <a:xfrm>
            <a:off x="1335097" y="2629767"/>
            <a:ext cx="3532910" cy="2004984"/>
          </a:xfrm>
          <a:prstGeom prst="rect">
            <a:avLst/>
          </a:prstGeom>
        </p:spPr>
      </p:pic>
      <p:pic>
        <p:nvPicPr>
          <p:cNvPr id="9" name="Picture 8" descr="A diagram of a number of lines&#10;&#10;AI-generated content may be incorrect.">
            <a:extLst>
              <a:ext uri="{FF2B5EF4-FFF2-40B4-BE49-F238E27FC236}">
                <a16:creationId xmlns:a16="http://schemas.microsoft.com/office/drawing/2014/main" id="{E3B670EF-663A-2175-410E-BAB73FE70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/>
          <a:stretch/>
        </p:blipFill>
        <p:spPr>
          <a:xfrm>
            <a:off x="4868007" y="4685575"/>
            <a:ext cx="3568183" cy="2141729"/>
          </a:xfrm>
          <a:prstGeom prst="rect">
            <a:avLst/>
          </a:prstGeom>
        </p:spPr>
      </p:pic>
      <p:pic>
        <p:nvPicPr>
          <p:cNvPr id="11" name="Picture 10" descr="A graph with a number of boxes&#10;&#10;AI-generated content may be incorrect.">
            <a:extLst>
              <a:ext uri="{FF2B5EF4-FFF2-40B4-BE49-F238E27FC236}">
                <a16:creationId xmlns:a16="http://schemas.microsoft.com/office/drawing/2014/main" id="{8D198277-06C1-F597-3025-F98BC53006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"/>
          <a:stretch/>
        </p:blipFill>
        <p:spPr>
          <a:xfrm>
            <a:off x="1269558" y="4684154"/>
            <a:ext cx="3532910" cy="2150965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B14F571-0AC2-25B3-360F-F0EC0A5C5810}"/>
              </a:ext>
            </a:extLst>
          </p:cNvPr>
          <p:cNvSpPr/>
          <p:nvPr/>
        </p:nvSpPr>
        <p:spPr>
          <a:xfrm>
            <a:off x="5412181" y="1454613"/>
            <a:ext cx="2695575" cy="543408"/>
          </a:xfrm>
          <a:custGeom>
            <a:avLst/>
            <a:gdLst>
              <a:gd name="connsiteX0" fmla="*/ 0 w 2695575"/>
              <a:gd name="connsiteY0" fmla="*/ 543408 h 543408"/>
              <a:gd name="connsiteX1" fmla="*/ 1057275 w 2695575"/>
              <a:gd name="connsiteY1" fmla="*/ 483 h 543408"/>
              <a:gd name="connsiteX2" fmla="*/ 2695575 w 2695575"/>
              <a:gd name="connsiteY2" fmla="*/ 467208 h 543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5575" h="543408">
                <a:moveTo>
                  <a:pt x="0" y="543408"/>
                </a:moveTo>
                <a:cubicBezTo>
                  <a:pt x="304006" y="278295"/>
                  <a:pt x="608013" y="13183"/>
                  <a:pt x="1057275" y="483"/>
                </a:cubicBezTo>
                <a:cubicBezTo>
                  <a:pt x="1506537" y="-12217"/>
                  <a:pt x="2101056" y="227495"/>
                  <a:pt x="2695575" y="46720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9BAC7E7-0B0C-AE26-013F-B03FD26A172F}"/>
              </a:ext>
            </a:extLst>
          </p:cNvPr>
          <p:cNvSpPr/>
          <p:nvPr/>
        </p:nvSpPr>
        <p:spPr>
          <a:xfrm>
            <a:off x="5477512" y="3303775"/>
            <a:ext cx="2838450" cy="755029"/>
          </a:xfrm>
          <a:custGeom>
            <a:avLst/>
            <a:gdLst>
              <a:gd name="connsiteX0" fmla="*/ 0 w 2838450"/>
              <a:gd name="connsiteY0" fmla="*/ 755029 h 755029"/>
              <a:gd name="connsiteX1" fmla="*/ 1104900 w 2838450"/>
              <a:gd name="connsiteY1" fmla="*/ 2554 h 755029"/>
              <a:gd name="connsiteX2" fmla="*/ 2838450 w 2838450"/>
              <a:gd name="connsiteY2" fmla="*/ 535954 h 75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8450" h="755029">
                <a:moveTo>
                  <a:pt x="0" y="755029"/>
                </a:moveTo>
                <a:cubicBezTo>
                  <a:pt x="315912" y="397047"/>
                  <a:pt x="631825" y="39066"/>
                  <a:pt x="1104900" y="2554"/>
                </a:cubicBezTo>
                <a:cubicBezTo>
                  <a:pt x="1577975" y="-33958"/>
                  <a:pt x="2690813" y="329579"/>
                  <a:pt x="2838450" y="53595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D22EB36-F837-7ADB-FEDB-5600A2371659}"/>
              </a:ext>
            </a:extLst>
          </p:cNvPr>
          <p:cNvSpPr/>
          <p:nvPr/>
        </p:nvSpPr>
        <p:spPr>
          <a:xfrm>
            <a:off x="5501078" y="5761473"/>
            <a:ext cx="2840574" cy="376048"/>
          </a:xfrm>
          <a:custGeom>
            <a:avLst/>
            <a:gdLst>
              <a:gd name="connsiteX0" fmla="*/ 0 w 2695575"/>
              <a:gd name="connsiteY0" fmla="*/ 543408 h 543408"/>
              <a:gd name="connsiteX1" fmla="*/ 1057275 w 2695575"/>
              <a:gd name="connsiteY1" fmla="*/ 483 h 543408"/>
              <a:gd name="connsiteX2" fmla="*/ 2695575 w 2695575"/>
              <a:gd name="connsiteY2" fmla="*/ 467208 h 543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5575" h="543408">
                <a:moveTo>
                  <a:pt x="0" y="543408"/>
                </a:moveTo>
                <a:cubicBezTo>
                  <a:pt x="304006" y="278295"/>
                  <a:pt x="608013" y="13183"/>
                  <a:pt x="1057275" y="483"/>
                </a:cubicBezTo>
                <a:cubicBezTo>
                  <a:pt x="1506537" y="-12217"/>
                  <a:pt x="2101056" y="227495"/>
                  <a:pt x="2695575" y="46720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508917-4FF4-FA6A-DFA1-432A54B909E5}"/>
              </a:ext>
            </a:extLst>
          </p:cNvPr>
          <p:cNvSpPr/>
          <p:nvPr/>
        </p:nvSpPr>
        <p:spPr>
          <a:xfrm>
            <a:off x="1998015" y="1001207"/>
            <a:ext cx="2752725" cy="733618"/>
          </a:xfrm>
          <a:custGeom>
            <a:avLst/>
            <a:gdLst>
              <a:gd name="connsiteX0" fmla="*/ 0 w 2752725"/>
              <a:gd name="connsiteY0" fmla="*/ 0 h 733618"/>
              <a:gd name="connsiteX1" fmla="*/ 847725 w 2752725"/>
              <a:gd name="connsiteY1" fmla="*/ 733425 h 733618"/>
              <a:gd name="connsiteX2" fmla="*/ 2752725 w 2752725"/>
              <a:gd name="connsiteY2" fmla="*/ 57150 h 73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2725" h="733618">
                <a:moveTo>
                  <a:pt x="0" y="0"/>
                </a:moveTo>
                <a:cubicBezTo>
                  <a:pt x="194469" y="361950"/>
                  <a:pt x="388938" y="723900"/>
                  <a:pt x="847725" y="733425"/>
                </a:cubicBezTo>
                <a:cubicBezTo>
                  <a:pt x="1306512" y="742950"/>
                  <a:pt x="2029618" y="400050"/>
                  <a:pt x="2752725" y="5715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20F058A-976D-8499-8B47-5546B7AAF29D}"/>
              </a:ext>
            </a:extLst>
          </p:cNvPr>
          <p:cNvSpPr/>
          <p:nvPr/>
        </p:nvSpPr>
        <p:spPr>
          <a:xfrm>
            <a:off x="2046295" y="2919073"/>
            <a:ext cx="2695575" cy="838681"/>
          </a:xfrm>
          <a:custGeom>
            <a:avLst/>
            <a:gdLst>
              <a:gd name="connsiteX0" fmla="*/ 0 w 2695575"/>
              <a:gd name="connsiteY0" fmla="*/ 0 h 838681"/>
              <a:gd name="connsiteX1" fmla="*/ 876300 w 2695575"/>
              <a:gd name="connsiteY1" fmla="*/ 838200 h 838681"/>
              <a:gd name="connsiteX2" fmla="*/ 2695575 w 2695575"/>
              <a:gd name="connsiteY2" fmla="*/ 95250 h 8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5575" h="838681">
                <a:moveTo>
                  <a:pt x="0" y="0"/>
                </a:moveTo>
                <a:cubicBezTo>
                  <a:pt x="213518" y="411162"/>
                  <a:pt x="427037" y="822325"/>
                  <a:pt x="876300" y="838200"/>
                </a:cubicBezTo>
                <a:cubicBezTo>
                  <a:pt x="1325563" y="854075"/>
                  <a:pt x="2010569" y="474662"/>
                  <a:pt x="2695575" y="9525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16DA9F-6F40-34A6-443C-7959CD120A92}"/>
              </a:ext>
            </a:extLst>
          </p:cNvPr>
          <p:cNvSpPr/>
          <p:nvPr/>
        </p:nvSpPr>
        <p:spPr>
          <a:xfrm>
            <a:off x="1879956" y="4954122"/>
            <a:ext cx="2790825" cy="1137223"/>
          </a:xfrm>
          <a:custGeom>
            <a:avLst/>
            <a:gdLst>
              <a:gd name="connsiteX0" fmla="*/ 0 w 2790825"/>
              <a:gd name="connsiteY0" fmla="*/ 0 h 1137223"/>
              <a:gd name="connsiteX1" fmla="*/ 1047750 w 2790825"/>
              <a:gd name="connsiteY1" fmla="*/ 1133475 h 1137223"/>
              <a:gd name="connsiteX2" fmla="*/ 2790825 w 2790825"/>
              <a:gd name="connsiteY2" fmla="*/ 295275 h 113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0825" h="1137223">
                <a:moveTo>
                  <a:pt x="0" y="0"/>
                </a:moveTo>
                <a:cubicBezTo>
                  <a:pt x="291306" y="542131"/>
                  <a:pt x="582613" y="1084263"/>
                  <a:pt x="1047750" y="1133475"/>
                </a:cubicBezTo>
                <a:cubicBezTo>
                  <a:pt x="1512887" y="1182687"/>
                  <a:pt x="2151856" y="738981"/>
                  <a:pt x="2790825" y="29527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9FB193-7A6A-39DA-27DA-499968D3BEFF}"/>
              </a:ext>
            </a:extLst>
          </p:cNvPr>
          <p:cNvSpPr txBox="1"/>
          <p:nvPr/>
        </p:nvSpPr>
        <p:spPr>
          <a:xfrm>
            <a:off x="2099992" y="88690"/>
            <a:ext cx="2650748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cs typeface="Arial"/>
              </a:rPr>
              <a:t>Shannon index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B2BBFD-9369-FD0E-8E4F-6FD07F6EDBA2}"/>
              </a:ext>
            </a:extLst>
          </p:cNvPr>
          <p:cNvSpPr txBox="1"/>
          <p:nvPr/>
        </p:nvSpPr>
        <p:spPr>
          <a:xfrm>
            <a:off x="6170524" y="93434"/>
            <a:ext cx="1797332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cs typeface="Arial"/>
              </a:rPr>
              <a:t>NDVI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A3AAAC-12C8-DC47-E07F-36DF19530CF0}"/>
              </a:ext>
            </a:extLst>
          </p:cNvPr>
          <p:cNvSpPr txBox="1"/>
          <p:nvPr/>
        </p:nvSpPr>
        <p:spPr>
          <a:xfrm>
            <a:off x="10155075" y="-4335"/>
            <a:ext cx="1797332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cs typeface="Arial"/>
              </a:rPr>
              <a:t>CV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23C230-6315-437A-D388-A60EDAD6B108}"/>
              </a:ext>
            </a:extLst>
          </p:cNvPr>
          <p:cNvSpPr txBox="1"/>
          <p:nvPr/>
        </p:nvSpPr>
        <p:spPr>
          <a:xfrm>
            <a:off x="208235" y="1024896"/>
            <a:ext cx="95182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cs typeface="Arial"/>
              </a:rPr>
              <a:t>July </a:t>
            </a:r>
          </a:p>
          <a:p>
            <a:r>
              <a:rPr lang="en-US" sz="2600" dirty="0">
                <a:cs typeface="Arial"/>
              </a:rPr>
              <a:t>2023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8D64AA-7D13-57AE-1AAE-62AC950B3D47}"/>
              </a:ext>
            </a:extLst>
          </p:cNvPr>
          <p:cNvSpPr txBox="1"/>
          <p:nvPr/>
        </p:nvSpPr>
        <p:spPr>
          <a:xfrm>
            <a:off x="155554" y="3052299"/>
            <a:ext cx="1797332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cs typeface="Arial"/>
              </a:rPr>
              <a:t>June </a:t>
            </a:r>
          </a:p>
          <a:p>
            <a:r>
              <a:rPr lang="en-US" sz="2600" dirty="0">
                <a:cs typeface="Arial"/>
              </a:rPr>
              <a:t>2024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1B221E-482C-A98F-12B7-8DE87BDDD869}"/>
              </a:ext>
            </a:extLst>
          </p:cNvPr>
          <p:cNvSpPr txBox="1"/>
          <p:nvPr/>
        </p:nvSpPr>
        <p:spPr>
          <a:xfrm>
            <a:off x="31418" y="5232417"/>
            <a:ext cx="1172601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cs typeface="Arial"/>
              </a:rPr>
              <a:t>August 2024</a:t>
            </a:r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A929971-0E37-54C2-4023-AF671755397F}"/>
              </a:ext>
            </a:extLst>
          </p:cNvPr>
          <p:cNvSpPr/>
          <p:nvPr/>
        </p:nvSpPr>
        <p:spPr>
          <a:xfrm>
            <a:off x="9445484" y="977643"/>
            <a:ext cx="1411419" cy="57438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812CC80-9011-D7C8-71F4-6B9FDA787911}"/>
              </a:ext>
            </a:extLst>
          </p:cNvPr>
          <p:cNvSpPr/>
          <p:nvPr/>
        </p:nvSpPr>
        <p:spPr>
          <a:xfrm>
            <a:off x="2200228" y="1015636"/>
            <a:ext cx="1411419" cy="57438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9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6" grpId="0" animBg="1"/>
      <p:bldP spid="28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CDAE1-7094-1EC8-64F9-AF83A10EA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F9FDF1-8BC9-2940-4B19-C023ABEC4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49" y="-232779"/>
            <a:ext cx="10515600" cy="1088729"/>
          </a:xfrm>
        </p:spPr>
        <p:txBody>
          <a:bodyPr>
            <a:normAutofit/>
          </a:bodyPr>
          <a:lstStyle/>
          <a:p>
            <a:r>
              <a:rPr lang="en-US" sz="3000" dirty="0"/>
              <a:t>Image Cluster analysis</a:t>
            </a:r>
          </a:p>
        </p:txBody>
      </p:sp>
      <p:pic>
        <p:nvPicPr>
          <p:cNvPr id="3" name="Picture 2" descr="A map of different colored areas&#10;&#10;AI-generated content may be incorrect.">
            <a:extLst>
              <a:ext uri="{FF2B5EF4-FFF2-40B4-BE49-F238E27FC236}">
                <a16:creationId xmlns:a16="http://schemas.microsoft.com/office/drawing/2014/main" id="{44F51B2C-B3A0-DE8A-C6E6-34CF53D75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70" b="97522" l="9496" r="89911">
                        <a14:foregroundMark x1="26409" y1="9170" x2="26409" y2="9170"/>
                        <a14:foregroundMark x1="14540" y1="93185" x2="14540" y2="93185"/>
                        <a14:foregroundMark x1="9496" y1="97522" x2="9496" y2="97522"/>
                        <a14:foregroundMark x1="46884" y1="97522" x2="46884" y2="97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4556" y="1290103"/>
            <a:ext cx="2286000" cy="5474190"/>
          </a:xfrm>
          <a:prstGeom prst="rect">
            <a:avLst/>
          </a:prstGeom>
        </p:spPr>
      </p:pic>
      <p:pic>
        <p:nvPicPr>
          <p:cNvPr id="6" name="Picture 5" descr="A map of different colored squares&#10;&#10;AI-generated content may be incorrect.">
            <a:extLst>
              <a:ext uri="{FF2B5EF4-FFF2-40B4-BE49-F238E27FC236}">
                <a16:creationId xmlns:a16="http://schemas.microsoft.com/office/drawing/2014/main" id="{374E1263-F8D7-2523-021D-AF93043BB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3" b="97301" l="9091" r="89443">
                        <a14:foregroundMark x1="19062" y1="7117" x2="19062" y2="7117"/>
                        <a14:foregroundMark x1="15543" y1="5767" x2="15543" y2="5767"/>
                        <a14:foregroundMark x1="17302" y1="90061" x2="17302" y2="90061"/>
                        <a14:foregroundMark x1="14956" y1="95828" x2="14956" y2="95828"/>
                        <a14:foregroundMark x1="88270" y1="5276" x2="88270" y2="5276"/>
                        <a14:foregroundMark x1="42522" y1="4663" x2="42522" y2="4663"/>
                        <a14:foregroundMark x1="28446" y1="4663" x2="28446" y2="4663"/>
                        <a14:foregroundMark x1="9677" y1="75215" x2="9677" y2="75215"/>
                        <a14:foregroundMark x1="12317" y1="75092" x2="12317" y2="75092"/>
                        <a14:foregroundMark x1="9971" y1="74847" x2="9971" y2="74847"/>
                        <a14:foregroundMark x1="12317" y1="73006" x2="11730" y2="77301"/>
                        <a14:foregroundMark x1="11730" y1="75460" x2="11730" y2="75460"/>
                        <a14:foregroundMark x1="81232" y1="93374" x2="81232" y2="93374"/>
                        <a14:foregroundMark x1="65689" y1="94847" x2="65689" y2="94847"/>
                        <a14:foregroundMark x1="46921" y1="95951" x2="46921" y2="95951"/>
                        <a14:foregroundMark x1="14370" y1="97301" x2="14370" y2="97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6805" y="1194445"/>
            <a:ext cx="2284241" cy="5486400"/>
          </a:xfrm>
          <a:prstGeom prst="rect">
            <a:avLst/>
          </a:prstGeom>
        </p:spPr>
      </p:pic>
      <p:pic>
        <p:nvPicPr>
          <p:cNvPr id="9" name="Picture 8" descr="A map of different colored areas&#10;&#10;AI-generated content may be incorrect.">
            <a:extLst>
              <a:ext uri="{FF2B5EF4-FFF2-40B4-BE49-F238E27FC236}">
                <a16:creationId xmlns:a16="http://schemas.microsoft.com/office/drawing/2014/main" id="{2B4CF3DC-E1B6-9B0A-B146-2D60DD6D9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04" b="96305" l="9296" r="89296">
                        <a14:foregroundMark x1="17465" y1="8867" x2="17465" y2="8867"/>
                        <a14:foregroundMark x1="49014" y1="6527" x2="49014" y2="6527"/>
                        <a14:foregroundMark x1="85352" y1="58990" x2="85352" y2="58990"/>
                        <a14:foregroundMark x1="87606" y1="58867" x2="87606" y2="58867"/>
                        <a14:foregroundMark x1="83099" y1="92611" x2="83099" y2="92611"/>
                        <a14:foregroundMark x1="16901" y1="96305" x2="16901" y2="963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508" y="1472102"/>
            <a:ext cx="2286000" cy="5228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D23622-E235-26D6-CDBE-7132021C9A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364" b="95879" l="6383" r="89970">
                        <a14:foregroundMark x1="17021" y1="6909" x2="17021" y2="6909"/>
                        <a14:foregroundMark x1="46505" y1="4364" x2="46505" y2="4364"/>
                        <a14:foregroundMark x1="6991" y1="36606" x2="6991" y2="36606"/>
                        <a14:foregroundMark x1="13678" y1="91030" x2="13678" y2="91030"/>
                        <a14:foregroundMark x1="52280" y1="95879" x2="52280" y2="95879"/>
                        <a14:foregroundMark x1="85106" y1="25455" x2="85106" y2="25455"/>
                        <a14:foregroundMark x1="6383" y1="54061" x2="6383" y2="54061"/>
                        <a14:foregroundMark x1="10334" y1="24485" x2="10334" y2="24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23804"/>
            <a:ext cx="2286000" cy="5732372"/>
          </a:xfrm>
          <a:prstGeom prst="rect">
            <a:avLst/>
          </a:prstGeom>
        </p:spPr>
      </p:pic>
      <p:pic>
        <p:nvPicPr>
          <p:cNvPr id="11" name="Picture 10" descr="A map of different colored areas&#10;&#10;AI-generated content may be incorrect.">
            <a:extLst>
              <a:ext uri="{FF2B5EF4-FFF2-40B4-BE49-F238E27FC236}">
                <a16:creationId xmlns:a16="http://schemas.microsoft.com/office/drawing/2014/main" id="{109253D0-49DB-0AB3-2E49-CE1F91D5F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22" b="98284" l="4308" r="89231">
                        <a14:foregroundMark x1="14769" y1="4044" x2="14769" y2="4044"/>
                        <a14:foregroundMark x1="7692" y1="11765" x2="7692" y2="11765"/>
                        <a14:foregroundMark x1="5231" y1="37255" x2="5231" y2="37255"/>
                        <a14:foregroundMark x1="4923" y1="53431" x2="4923" y2="53431"/>
                        <a14:foregroundMark x1="4923" y1="56863" x2="4923" y2="56863"/>
                        <a14:foregroundMark x1="4615" y1="56863" x2="4615" y2="56863"/>
                        <a14:foregroundMark x1="10154" y1="75980" x2="10154" y2="75980"/>
                        <a14:foregroundMark x1="9846" y1="90441" x2="9846" y2="90441"/>
                        <a14:foregroundMark x1="9231" y1="93873" x2="9231" y2="93873"/>
                        <a14:foregroundMark x1="57846" y1="98284" x2="57846" y2="982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5297" y="1067836"/>
            <a:ext cx="2286000" cy="5739619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BF763C60-F1A1-E525-4BDA-DCB9097AF694}"/>
              </a:ext>
            </a:extLst>
          </p:cNvPr>
          <p:cNvSpPr txBox="1">
            <a:spLocks/>
          </p:cNvSpPr>
          <p:nvPr/>
        </p:nvSpPr>
        <p:spPr>
          <a:xfrm>
            <a:off x="6164722" y="564241"/>
            <a:ext cx="1470992" cy="57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Jul23 Kmeans3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47F7225F-2515-5C3C-CB32-9244F8202275}"/>
              </a:ext>
            </a:extLst>
          </p:cNvPr>
          <p:cNvSpPr txBox="1">
            <a:spLocks/>
          </p:cNvSpPr>
          <p:nvPr/>
        </p:nvSpPr>
        <p:spPr>
          <a:xfrm>
            <a:off x="128016" y="650136"/>
            <a:ext cx="1470992" cy="57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Jul23 Kmeans2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865EDF6A-F999-D2F2-91FC-DE68EF77707D}"/>
              </a:ext>
            </a:extLst>
          </p:cNvPr>
          <p:cNvSpPr txBox="1">
            <a:spLocks/>
          </p:cNvSpPr>
          <p:nvPr/>
        </p:nvSpPr>
        <p:spPr>
          <a:xfrm>
            <a:off x="2120331" y="650136"/>
            <a:ext cx="1470992" cy="57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Jun24</a:t>
            </a:r>
            <a:endParaRPr lang="en-US" dirty="0"/>
          </a:p>
          <a:p>
            <a:r>
              <a:rPr lang="en-US" sz="2800" dirty="0"/>
              <a:t>Kmeans2</a:t>
            </a:r>
            <a:endParaRPr lang="en-US" dirty="0"/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6F8D4E18-B3BE-B115-B809-02A3A9586025}"/>
              </a:ext>
            </a:extLst>
          </p:cNvPr>
          <p:cNvSpPr txBox="1">
            <a:spLocks/>
          </p:cNvSpPr>
          <p:nvPr/>
        </p:nvSpPr>
        <p:spPr>
          <a:xfrm>
            <a:off x="8059363" y="554590"/>
            <a:ext cx="1470992" cy="57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Jun24 Kmeans3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4B9108BD-8D81-ADB0-E2AC-64AD98587E52}"/>
              </a:ext>
            </a:extLst>
          </p:cNvPr>
          <p:cNvSpPr txBox="1">
            <a:spLocks/>
          </p:cNvSpPr>
          <p:nvPr/>
        </p:nvSpPr>
        <p:spPr>
          <a:xfrm>
            <a:off x="10135455" y="601026"/>
            <a:ext cx="1470992" cy="57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Aug24 Kmeans3</a:t>
            </a:r>
          </a:p>
        </p:txBody>
      </p:sp>
      <p:pic>
        <p:nvPicPr>
          <p:cNvPr id="2" name="Picture 1" descr="A map of a red and green area&#10;&#10;AI-generated content may be incorrect.">
            <a:extLst>
              <a:ext uri="{FF2B5EF4-FFF2-40B4-BE49-F238E27FC236}">
                <a16:creationId xmlns:a16="http://schemas.microsoft.com/office/drawing/2014/main" id="{4A2B49B7-94E2-E698-425B-3A2B6A25F3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0" b="97333" l="9416" r="89286">
                        <a14:foregroundMark x1="9416" y1="10061" x2="9416" y2="10061"/>
                        <a14:foregroundMark x1="46104" y1="8000" x2="46104" y2="8000"/>
                        <a14:foregroundMark x1="86039" y1="93333" x2="86039" y2="93333"/>
                        <a14:foregroundMark x1="37013" y1="97333" x2="37013" y2="97333"/>
                        <a14:foregroundMark x1="10714" y1="83030" x2="10714" y2="83030"/>
                        <a14:foregroundMark x1="9416" y1="95273" x2="9416" y2="95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5993" y="730653"/>
            <a:ext cx="2286000" cy="6123214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35ACA498-1F79-390C-B116-5BE6C7C69308}"/>
              </a:ext>
            </a:extLst>
          </p:cNvPr>
          <p:cNvSpPr txBox="1">
            <a:spLocks/>
          </p:cNvSpPr>
          <p:nvPr/>
        </p:nvSpPr>
        <p:spPr>
          <a:xfrm>
            <a:off x="4079310" y="632298"/>
            <a:ext cx="1470992" cy="57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Aug24</a:t>
            </a:r>
            <a:endParaRPr lang="en-US" dirty="0"/>
          </a:p>
          <a:p>
            <a:r>
              <a:rPr lang="en-US" sz="2800" dirty="0"/>
              <a:t>Kmeans2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67A67-7A6D-B50B-157D-0FA24C2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5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F973D-B09C-32CB-8F66-2AAFD4405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different colored areas&#10;&#10;AI-generated content may be incorrect.">
            <a:extLst>
              <a:ext uri="{FF2B5EF4-FFF2-40B4-BE49-F238E27FC236}">
                <a16:creationId xmlns:a16="http://schemas.microsoft.com/office/drawing/2014/main" id="{BB564608-3C00-1C0B-846E-48B19C4E6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61" b="96606" l="6928" r="89458">
                        <a14:foregroundMark x1="9940" y1="7636" x2="9940" y2="7636"/>
                        <a14:foregroundMark x1="9940" y1="22667" x2="9940" y2="22667"/>
                        <a14:foregroundMark x1="6928" y1="6424" x2="6928" y2="6424"/>
                        <a14:foregroundMark x1="8735" y1="93212" x2="8735" y2="93212"/>
                        <a14:foregroundMark x1="9940" y1="96727" x2="9940" y2="96727"/>
                        <a14:foregroundMark x1="21084" y1="6061" x2="21084" y2="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9233" y="1190310"/>
            <a:ext cx="2286000" cy="5680573"/>
          </a:xfrm>
          <a:prstGeom prst="rect">
            <a:avLst/>
          </a:prstGeom>
        </p:spPr>
      </p:pic>
      <p:pic>
        <p:nvPicPr>
          <p:cNvPr id="8" name="Picture 7" descr="A map of different colored areas&#10;&#10;AI-generated content may be incorrect.">
            <a:extLst>
              <a:ext uri="{FF2B5EF4-FFF2-40B4-BE49-F238E27FC236}">
                <a16:creationId xmlns:a16="http://schemas.microsoft.com/office/drawing/2014/main" id="{90064770-58E0-9BC0-F3C7-6CEC2AC60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43" b="97786" l="9884" r="89826">
                        <a14:foregroundMark x1="17442" y1="10947" x2="17442" y2="10947"/>
                        <a14:foregroundMark x1="48547" y1="6888" x2="48547" y2="6888"/>
                        <a14:foregroundMark x1="22965" y1="90775" x2="22965" y2="90775"/>
                        <a14:foregroundMark x1="18023" y1="66544" x2="18023" y2="66544"/>
                        <a14:foregroundMark x1="18605" y1="73924" x2="18605" y2="73924"/>
                        <a14:foregroundMark x1="15407" y1="71833" x2="15407" y2="71833"/>
                        <a14:foregroundMark x1="17151" y1="95326" x2="17151" y2="95326"/>
                        <a14:foregroundMark x1="53198" y1="96679" x2="53198" y2="96679"/>
                        <a14:foregroundMark x1="17442" y1="97786" x2="17442" y2="97786"/>
                        <a14:foregroundMark x1="89244" y1="5043" x2="89244" y2="5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2912" y="1358212"/>
            <a:ext cx="2286000" cy="5402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619731-1D54-7C78-EB7C-3B73D66DD6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2" b="96305" l="7669" r="89571">
                        <a14:foregroundMark x1="15031" y1="3202" x2="15031" y2="3202"/>
                        <a14:foregroundMark x1="7975" y1="35591" x2="7975" y2="35591"/>
                        <a14:foregroundMark x1="7669" y1="82143" x2="7669" y2="82143"/>
                        <a14:foregroundMark x1="11656" y1="93473" x2="11656" y2="93473"/>
                        <a14:foregroundMark x1="53681" y1="96305" x2="53681" y2="963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6204" y="1176920"/>
            <a:ext cx="2286000" cy="5693963"/>
          </a:xfrm>
          <a:prstGeom prst="rect">
            <a:avLst/>
          </a:prstGeom>
        </p:spPr>
      </p:pic>
      <p:pic>
        <p:nvPicPr>
          <p:cNvPr id="14" name="Picture 13" descr="A map of different colors&#10;&#10;AI-generated content may be incorrect.">
            <a:extLst>
              <a:ext uri="{FF2B5EF4-FFF2-40B4-BE49-F238E27FC236}">
                <a16:creationId xmlns:a16="http://schemas.microsoft.com/office/drawing/2014/main" id="{760CC1FD-894D-C481-D099-95936B343D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13" b="97115" l="9895" r="89895">
                        <a14:foregroundMark x1="10737" y1="6595" x2="10737" y2="6595"/>
                        <a14:foregroundMark x1="16000" y1="86480" x2="16000" y2="86480"/>
                        <a14:foregroundMark x1="12000" y1="97115" x2="12000" y2="971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2641" y="999424"/>
            <a:ext cx="2286000" cy="5837723"/>
          </a:xfrm>
          <a:prstGeom prst="rect">
            <a:avLst/>
          </a:prstGeom>
        </p:spPr>
      </p:pic>
      <p:pic>
        <p:nvPicPr>
          <p:cNvPr id="15" name="Picture 14" descr="A map of different colored areas&#10;&#10;AI-generated content may be incorrect.">
            <a:extLst>
              <a:ext uri="{FF2B5EF4-FFF2-40B4-BE49-F238E27FC236}">
                <a16:creationId xmlns:a16="http://schemas.microsoft.com/office/drawing/2014/main" id="{4EC34F3E-71F2-C36A-92C4-5B2948DD66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30" b="97049" l="9426" r="89549">
                        <a14:foregroundMark x1="13730" y1="10820" x2="13730" y2="10820"/>
                        <a14:foregroundMark x1="46926" y1="6311" x2="46926" y2="6311"/>
                        <a14:foregroundMark x1="12705" y1="92787" x2="12705" y2="92787"/>
                        <a14:foregroundMark x1="14959" y1="97049" x2="14959" y2="970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6420" y="1083980"/>
            <a:ext cx="2286000" cy="57150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DBEE21D-C85B-FAC4-8189-CF2B2A53A392}"/>
              </a:ext>
            </a:extLst>
          </p:cNvPr>
          <p:cNvSpPr txBox="1">
            <a:spLocks/>
          </p:cNvSpPr>
          <p:nvPr/>
        </p:nvSpPr>
        <p:spPr>
          <a:xfrm>
            <a:off x="6346673" y="765501"/>
            <a:ext cx="1470992" cy="57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Jul23 Kmeans5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E84BD1A8-2DFF-D7E1-D764-6C5147C048DC}"/>
              </a:ext>
            </a:extLst>
          </p:cNvPr>
          <p:cNvSpPr txBox="1">
            <a:spLocks/>
          </p:cNvSpPr>
          <p:nvPr/>
        </p:nvSpPr>
        <p:spPr>
          <a:xfrm>
            <a:off x="8334498" y="818493"/>
            <a:ext cx="1470992" cy="57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Jun24 Kmeans5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A769B8C3-557C-3082-63ED-6FB0358266D8}"/>
              </a:ext>
            </a:extLst>
          </p:cNvPr>
          <p:cNvSpPr txBox="1">
            <a:spLocks/>
          </p:cNvSpPr>
          <p:nvPr/>
        </p:nvSpPr>
        <p:spPr>
          <a:xfrm>
            <a:off x="4114593" y="660400"/>
            <a:ext cx="1470992" cy="57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Aug24 Kmeans4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E1E8AE1C-964D-0B5D-CA02-FF6C7800F9B4}"/>
              </a:ext>
            </a:extLst>
          </p:cNvPr>
          <p:cNvSpPr txBox="1">
            <a:spLocks/>
          </p:cNvSpPr>
          <p:nvPr/>
        </p:nvSpPr>
        <p:spPr>
          <a:xfrm>
            <a:off x="10385407" y="765501"/>
            <a:ext cx="1470992" cy="57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Aug24 Kmeans5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20B5ED27-3508-D82B-756D-58D917DDFBC0}"/>
              </a:ext>
            </a:extLst>
          </p:cNvPr>
          <p:cNvSpPr txBox="1">
            <a:spLocks/>
          </p:cNvSpPr>
          <p:nvPr/>
        </p:nvSpPr>
        <p:spPr>
          <a:xfrm>
            <a:off x="35014" y="573808"/>
            <a:ext cx="1470992" cy="57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July23 Kmeans4</a:t>
            </a:r>
          </a:p>
        </p:txBody>
      </p:sp>
      <p:pic>
        <p:nvPicPr>
          <p:cNvPr id="3" name="Picture 2" descr="A map of different colors&#10;&#10;AI-generated content may be incorrect.">
            <a:extLst>
              <a:ext uri="{FF2B5EF4-FFF2-40B4-BE49-F238E27FC236}">
                <a16:creationId xmlns:a16="http://schemas.microsoft.com/office/drawing/2014/main" id="{1BF85FDB-EA26-E59B-3BF1-433D782595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74" b="98036" l="5297" r="89831">
                        <a14:foregroundMark x1="14195" y1="5155" x2="14195" y2="5155"/>
                        <a14:foregroundMark x1="10169" y1="14566" x2="10169" y2="14566"/>
                        <a14:foregroundMark x1="5297" y1="37070" x2="5297" y2="37070"/>
                        <a14:foregroundMark x1="90254" y1="45008" x2="90254" y2="45008"/>
                        <a14:foregroundMark x1="17373" y1="93863" x2="17373" y2="93863"/>
                        <a14:foregroundMark x1="47458" y1="98036" x2="47458" y2="980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8" y="977529"/>
            <a:ext cx="2286000" cy="5918415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97C4856C-C53C-907F-76BD-F968B1DE047B}"/>
              </a:ext>
            </a:extLst>
          </p:cNvPr>
          <p:cNvSpPr txBox="1">
            <a:spLocks/>
          </p:cNvSpPr>
          <p:nvPr/>
        </p:nvSpPr>
        <p:spPr>
          <a:xfrm>
            <a:off x="1995620" y="687759"/>
            <a:ext cx="1470992" cy="574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Jun24 Kmeans4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7358009-64BC-8D3C-1DA3-CAA34B2B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75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62CC7-FB77-CB49-D044-D926DEB8A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C602D4-CF61-1595-5C9C-7F75F85DB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3" y="-265897"/>
            <a:ext cx="10515600" cy="1325563"/>
          </a:xfrm>
        </p:spPr>
        <p:txBody>
          <a:bodyPr/>
          <a:lstStyle/>
          <a:p>
            <a:r>
              <a:rPr lang="en-US" dirty="0"/>
              <a:t>Cattle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FAD19-BB60-725C-7BAF-CCCAB941B2B8}"/>
              </a:ext>
            </a:extLst>
          </p:cNvPr>
          <p:cNvSpPr txBox="1"/>
          <p:nvPr/>
        </p:nvSpPr>
        <p:spPr>
          <a:xfrm>
            <a:off x="6415770" y="1059666"/>
            <a:ext cx="466344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cs typeface="Arial"/>
              </a:rPr>
              <a:t>May 22, 2024 - August 29, 2024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EA131E-5DD1-FE74-C1DC-99624D775B7A}"/>
              </a:ext>
            </a:extLst>
          </p:cNvPr>
          <p:cNvSpPr txBox="1"/>
          <p:nvPr/>
        </p:nvSpPr>
        <p:spPr>
          <a:xfrm>
            <a:off x="700706" y="1039403"/>
            <a:ext cx="590296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cs typeface="Arial"/>
              </a:rPr>
              <a:t>May 22, 2024 - June 23,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56FA0-ADD5-13D8-B2C6-BF8A097C5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2"/>
          <a:stretch/>
        </p:blipFill>
        <p:spPr>
          <a:xfrm>
            <a:off x="0" y="1531846"/>
            <a:ext cx="5800757" cy="5326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601AB3-EBB3-6677-6D9B-C2D1E5016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2"/>
          <a:stretch/>
        </p:blipFill>
        <p:spPr>
          <a:xfrm>
            <a:off x="5914993" y="1531846"/>
            <a:ext cx="5800757" cy="5326154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08C7289-204B-98AE-4CD9-089CB06BC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84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064C9-7AA3-C9AF-2ECA-2490D35FF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scientific model&#10;&#10;AI-generated content may be incorrect.">
            <a:extLst>
              <a:ext uri="{FF2B5EF4-FFF2-40B4-BE49-F238E27FC236}">
                <a16:creationId xmlns:a16="http://schemas.microsoft.com/office/drawing/2014/main" id="{AC535CF1-8E86-7F4B-034F-A50488C74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73" y="-69852"/>
            <a:ext cx="8246878" cy="702627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AB74-5123-1610-4270-6CA5DD9C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16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AD5ED4-CFD4-6338-150D-100C1ACDA729}"/>
              </a:ext>
            </a:extLst>
          </p:cNvPr>
          <p:cNvSpPr/>
          <p:nvPr/>
        </p:nvSpPr>
        <p:spPr>
          <a:xfrm>
            <a:off x="2541112" y="0"/>
            <a:ext cx="7645400" cy="214676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FCC8CE-AECA-5DD4-EF50-FE576F1CAC74}"/>
              </a:ext>
            </a:extLst>
          </p:cNvPr>
          <p:cNvSpPr/>
          <p:nvPr/>
        </p:nvSpPr>
        <p:spPr>
          <a:xfrm>
            <a:off x="2240373" y="1746248"/>
            <a:ext cx="7645400" cy="21971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45F211-A919-1CB8-66C1-86249422F671}"/>
              </a:ext>
            </a:extLst>
          </p:cNvPr>
          <p:cNvSpPr/>
          <p:nvPr/>
        </p:nvSpPr>
        <p:spPr>
          <a:xfrm>
            <a:off x="2541112" y="3924299"/>
            <a:ext cx="7645400" cy="21971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C9377-1E17-025B-05A0-0539677089B6}"/>
              </a:ext>
            </a:extLst>
          </p:cNvPr>
          <p:cNvSpPr txBox="1"/>
          <p:nvPr/>
        </p:nvSpPr>
        <p:spPr>
          <a:xfrm>
            <a:off x="0" y="725049"/>
            <a:ext cx="2873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Landscape characteristics </a:t>
            </a:r>
          </a:p>
          <a:p>
            <a:r>
              <a:rPr lang="en-US" dirty="0"/>
              <a:t>and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C06863-2976-C35A-18E7-8B3111A22F00}"/>
              </a:ext>
            </a:extLst>
          </p:cNvPr>
          <p:cNvSpPr txBox="1"/>
          <p:nvPr/>
        </p:nvSpPr>
        <p:spPr>
          <a:xfrm>
            <a:off x="62447" y="2137240"/>
            <a:ext cx="157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Plant diversity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CECD40-8325-16B4-DC12-50FFD2B13223}"/>
              </a:ext>
            </a:extLst>
          </p:cNvPr>
          <p:cNvSpPr txBox="1"/>
          <p:nvPr/>
        </p:nvSpPr>
        <p:spPr>
          <a:xfrm>
            <a:off x="192383" y="4653517"/>
            <a:ext cx="219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reflectance</a:t>
            </a:r>
          </a:p>
        </p:txBody>
      </p:sp>
    </p:spTree>
    <p:extLst>
      <p:ext uri="{BB962C8B-B14F-4D97-AF65-F5344CB8AC3E}">
        <p14:creationId xmlns:p14="http://schemas.microsoft.com/office/powerpoint/2010/main" val="381072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5A0E73-FED5-611F-B923-73AD635F9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3787" y="294299"/>
            <a:ext cx="9986260" cy="83812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AB1A987-5C3C-BC74-4FA3-B08305023761}"/>
              </a:ext>
            </a:extLst>
          </p:cNvPr>
          <p:cNvGrpSpPr/>
          <p:nvPr/>
        </p:nvGrpSpPr>
        <p:grpSpPr>
          <a:xfrm>
            <a:off x="3307163" y="2263406"/>
            <a:ext cx="5730006" cy="2605688"/>
            <a:chOff x="3295347" y="2683541"/>
            <a:chExt cx="5730006" cy="260568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24ABF6-04B3-BF8D-3474-304CD408400F}"/>
                </a:ext>
              </a:extLst>
            </p:cNvPr>
            <p:cNvSpPr/>
            <p:nvPr/>
          </p:nvSpPr>
          <p:spPr>
            <a:xfrm rot="1440000">
              <a:off x="3295347" y="2683541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5582F0B-63B2-A400-3091-9FF6F51B9161}"/>
                </a:ext>
              </a:extLst>
            </p:cNvPr>
            <p:cNvSpPr/>
            <p:nvPr/>
          </p:nvSpPr>
          <p:spPr>
            <a:xfrm rot="1440000">
              <a:off x="8825189" y="5104419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43D2791-4583-E8CC-2C89-4EFC11843C7B}"/>
                </a:ext>
              </a:extLst>
            </p:cNvPr>
            <p:cNvSpPr/>
            <p:nvPr/>
          </p:nvSpPr>
          <p:spPr>
            <a:xfrm rot="1440000">
              <a:off x="5809551" y="3793928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6DF2B2-4838-3D62-7076-6606DE2110BA}"/>
                </a:ext>
              </a:extLst>
            </p:cNvPr>
            <p:cNvSpPr/>
            <p:nvPr/>
          </p:nvSpPr>
          <p:spPr>
            <a:xfrm rot="1440000">
              <a:off x="3865200" y="2952013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22193D-3A92-139B-8B93-2F1DA40A29AB}"/>
                </a:ext>
              </a:extLst>
            </p:cNvPr>
            <p:cNvSpPr/>
            <p:nvPr/>
          </p:nvSpPr>
          <p:spPr>
            <a:xfrm rot="1440000">
              <a:off x="4487482" y="3225762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8E5241-14D2-51DA-82D7-73037CCABB34}"/>
                </a:ext>
              </a:extLst>
            </p:cNvPr>
            <p:cNvSpPr/>
            <p:nvPr/>
          </p:nvSpPr>
          <p:spPr>
            <a:xfrm rot="1440000">
              <a:off x="5148288" y="3505382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DBB841-239F-2AEA-2B56-6A58717FA950}"/>
                </a:ext>
              </a:extLst>
            </p:cNvPr>
            <p:cNvSpPr/>
            <p:nvPr/>
          </p:nvSpPr>
          <p:spPr>
            <a:xfrm rot="1440000">
              <a:off x="6421478" y="4036178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82A9D-5A80-C6A1-94D0-4C9F5796ED9D}"/>
                </a:ext>
              </a:extLst>
            </p:cNvPr>
            <p:cNvSpPr/>
            <p:nvPr/>
          </p:nvSpPr>
          <p:spPr>
            <a:xfrm rot="1440000">
              <a:off x="7626924" y="4560449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9826CCD-DC3D-994D-9C64-9C477055D36B}"/>
                </a:ext>
              </a:extLst>
            </p:cNvPr>
            <p:cNvSpPr/>
            <p:nvPr/>
          </p:nvSpPr>
          <p:spPr>
            <a:xfrm rot="1440000">
              <a:off x="7056836" y="4310519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86225BD-9E9C-FAB9-08E4-60DB39E1B217}"/>
                </a:ext>
              </a:extLst>
            </p:cNvPr>
            <p:cNvSpPr/>
            <p:nvPr/>
          </p:nvSpPr>
          <p:spPr>
            <a:xfrm rot="1440000">
              <a:off x="8243316" y="4838724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F7BCE3-8316-D71E-ECEE-58077617246A}"/>
              </a:ext>
            </a:extLst>
          </p:cNvPr>
          <p:cNvGrpSpPr/>
          <p:nvPr/>
        </p:nvGrpSpPr>
        <p:grpSpPr>
          <a:xfrm>
            <a:off x="2851725" y="1083583"/>
            <a:ext cx="7170797" cy="4839061"/>
            <a:chOff x="2711377" y="1551655"/>
            <a:chExt cx="7170797" cy="483906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5219C97-6156-F9A7-59AE-5547D7418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4936" y="1784271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2991DC4-5B55-3371-7C22-5F40BD4656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5403" y="2645232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F86FF32-9DDF-B5BA-DF21-EFCCB2C3FE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2052" y="2328556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E7F0A9B-0E6E-7AC6-A474-6E70945D84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9324" y="2091049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49291AF-CE79-A9A5-0394-196562F2F4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9687" y="2952010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847ABA5-D371-F101-02E8-F172F3FEDB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6180" y="3506191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2D67056-0EDA-AA1E-8D99-4533DD2DE6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413" y="3219204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4AD191F-B013-1570-747C-CC03DC1776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9737" y="3773385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6BD5B23-AC57-C568-7035-2540EBFB94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3191" y="4040579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50A00DF-7A8C-9AE0-AC7C-682039252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1837" y="4342224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77630B-FF32-0A43-94B7-5167F69ECF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1377" y="1551655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15F3F28-4A19-ED49-3934-25967CC4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3" y="-132465"/>
            <a:ext cx="10515600" cy="1325563"/>
          </a:xfrm>
        </p:spPr>
        <p:txBody>
          <a:bodyPr/>
          <a:lstStyle/>
          <a:p>
            <a:r>
              <a:rPr lang="en-US" dirty="0"/>
              <a:t>Calculating image-sampled metrics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C42FFE-9BFD-E0F2-839B-3F78DFFEDEBB}"/>
              </a:ext>
            </a:extLst>
          </p:cNvPr>
          <p:cNvSpPr txBox="1"/>
          <p:nvPr/>
        </p:nvSpPr>
        <p:spPr>
          <a:xfrm>
            <a:off x="8910159" y="730580"/>
            <a:ext cx="1797332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cs typeface="Arial"/>
              </a:rPr>
              <a:t>10 slices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DA7BED-036D-5329-A59B-1CF07A3C6554}"/>
              </a:ext>
            </a:extLst>
          </p:cNvPr>
          <p:cNvGrpSpPr/>
          <p:nvPr/>
        </p:nvGrpSpPr>
        <p:grpSpPr>
          <a:xfrm>
            <a:off x="-692384" y="1515928"/>
            <a:ext cx="9986260" cy="8381287"/>
            <a:chOff x="208021" y="1046063"/>
            <a:chExt cx="9986260" cy="83812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F7B3E41-6003-1118-054B-6D7A1F1AA03E}"/>
                </a:ext>
              </a:extLst>
            </p:cNvPr>
            <p:cNvGrpSpPr/>
            <p:nvPr/>
          </p:nvGrpSpPr>
          <p:grpSpPr>
            <a:xfrm>
              <a:off x="208021" y="1046063"/>
              <a:ext cx="9986260" cy="8381287"/>
              <a:chOff x="2962932" y="490103"/>
              <a:chExt cx="9986260" cy="8381287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A03129B9-B4F6-98A7-2F59-FE4D701503C8}"/>
                  </a:ext>
                </a:extLst>
              </p:cNvPr>
              <p:cNvGrpSpPr/>
              <p:nvPr/>
            </p:nvGrpSpPr>
            <p:grpSpPr>
              <a:xfrm>
                <a:off x="2962932" y="490103"/>
                <a:ext cx="9986260" cy="8381287"/>
                <a:chOff x="4780008" y="-2267"/>
                <a:chExt cx="7407184" cy="7103472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0E35F647-2070-FF4B-CBD5-F7EA1AFBAA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80008" y="-2267"/>
                  <a:ext cx="7407184" cy="7103472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A09A3F9-3323-C42F-5296-D71F05EA4298}"/>
                    </a:ext>
                  </a:extLst>
                </p:cNvPr>
                <p:cNvSpPr/>
                <p:nvPr/>
              </p:nvSpPr>
              <p:spPr>
                <a:xfrm rot="1440000">
                  <a:off x="5981081" y="1652944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F04D460C-D2CE-E8A3-2D04-216A1F757F15}"/>
                    </a:ext>
                  </a:extLst>
                </p:cNvPr>
                <p:cNvSpPr/>
                <p:nvPr/>
              </p:nvSpPr>
              <p:spPr>
                <a:xfrm rot="1440000">
                  <a:off x="10082773" y="3704734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98F5EB22-E291-AC76-86A3-54D737AFEF2C}"/>
                    </a:ext>
                  </a:extLst>
                </p:cNvPr>
                <p:cNvSpPr/>
                <p:nvPr/>
              </p:nvSpPr>
              <p:spPr>
                <a:xfrm rot="1440000">
                  <a:off x="7845961" y="2594041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6DE4548-0B53-DDB0-676F-F4AEA589EB39}"/>
                    </a:ext>
                  </a:extLst>
                </p:cNvPr>
                <p:cNvSpPr/>
                <p:nvPr/>
              </p:nvSpPr>
              <p:spPr>
                <a:xfrm rot="1440000">
                  <a:off x="6403763" y="1880485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7126963-8D90-1BEC-0911-6A173DC1BDF2}"/>
                    </a:ext>
                  </a:extLst>
                </p:cNvPr>
                <p:cNvSpPr/>
                <p:nvPr/>
              </p:nvSpPr>
              <p:spPr>
                <a:xfrm rot="1440000">
                  <a:off x="6865333" y="2112498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C6E9131-FF38-001C-BC82-CBA7366797EB}"/>
                    </a:ext>
                  </a:extLst>
                </p:cNvPr>
                <p:cNvSpPr/>
                <p:nvPr/>
              </p:nvSpPr>
              <p:spPr>
                <a:xfrm rot="1440000">
                  <a:off x="7355477" y="2349487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F9BFE243-220E-01F3-6C35-2E1A6E55B28A}"/>
                    </a:ext>
                  </a:extLst>
                </p:cNvPr>
                <p:cNvSpPr/>
                <p:nvPr/>
              </p:nvSpPr>
              <p:spPr>
                <a:xfrm rot="1440000">
                  <a:off x="8299850" y="2799357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C32E4A9E-2660-12AD-6B56-5538C2434CF7}"/>
                    </a:ext>
                  </a:extLst>
                </p:cNvPr>
                <p:cNvSpPr/>
                <p:nvPr/>
              </p:nvSpPr>
              <p:spPr>
                <a:xfrm rot="1440000">
                  <a:off x="9193975" y="3243698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6FBD8C8B-CCBB-1891-DD72-9963ECE4DDBC}"/>
                    </a:ext>
                  </a:extLst>
                </p:cNvPr>
                <p:cNvSpPr/>
                <p:nvPr/>
              </p:nvSpPr>
              <p:spPr>
                <a:xfrm rot="1440000">
                  <a:off x="8771119" y="3031872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103DF32-511D-89DA-2261-0316B37B627F}"/>
                    </a:ext>
                  </a:extLst>
                </p:cNvPr>
                <p:cNvSpPr/>
                <p:nvPr/>
              </p:nvSpPr>
              <p:spPr>
                <a:xfrm rot="1440000">
                  <a:off x="9651176" y="3479547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A5929676-0765-3694-970B-4AD77AD7D5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91791" y="1543794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94407DBB-243B-00F8-B695-4E074D0B0C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52258" y="2404755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D483F4F1-6271-6374-3314-82FB9E88AE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8907" y="2088079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25099D8-080C-44DF-BF36-B993CB9EDD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6179" y="1850572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310FCC6B-267D-FA12-8D5F-F2FBAAFAC0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96542" y="2711533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BE07E07-3E05-FFCB-98F1-32AD755B04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83035" y="3265714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49FD7117-1792-D9C5-00E6-94FABD832B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89268" y="2978727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C6EB6925-2BBC-B0C4-AB8A-8E5ECD0BBD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96592" y="3532908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CBF03D0E-2A28-CD9F-4C1A-A4050F7A50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20046" y="3800102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C7E6954-CF40-E07F-7311-2420BEF305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0445" y="4649144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20F5DA0-1326-6B86-D2CA-145D167A1A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1667" y="1827034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96EFFF4-8B6F-541C-A0F1-4C314D1CB3FD}"/>
                </a:ext>
              </a:extLst>
            </p:cNvPr>
            <p:cNvCxnSpPr>
              <a:cxnSpLocks/>
            </p:cNvCxnSpPr>
            <p:nvPr/>
          </p:nvCxnSpPr>
          <p:spPr>
            <a:xfrm>
              <a:off x="436177" y="2243821"/>
              <a:ext cx="9529948" cy="4156363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964B1242-A371-EDDE-28B7-39E871155E8C}"/>
              </a:ext>
            </a:extLst>
          </p:cNvPr>
          <p:cNvSpPr txBox="1"/>
          <p:nvPr/>
        </p:nvSpPr>
        <p:spPr>
          <a:xfrm>
            <a:off x="635888" y="1590913"/>
            <a:ext cx="1797332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cs typeface="Arial"/>
              </a:rPr>
              <a:t>20 slices</a:t>
            </a:r>
            <a:endParaRPr lang="en-US" dirty="0"/>
          </a:p>
        </p:txBody>
      </p:sp>
      <p:sp>
        <p:nvSpPr>
          <p:cNvPr id="85" name="Slide Number Placeholder 84">
            <a:extLst>
              <a:ext uri="{FF2B5EF4-FFF2-40B4-BE49-F238E27FC236}">
                <a16:creationId xmlns:a16="http://schemas.microsoft.com/office/drawing/2014/main" id="{B052D3A1-BE90-AE45-EF86-5101F79DC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4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90ACF-2AB9-D5C3-E450-4C7D3D80B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ar&#10;&#10;AI-generated content may be incorrect.">
            <a:extLst>
              <a:ext uri="{FF2B5EF4-FFF2-40B4-BE49-F238E27FC236}">
                <a16:creationId xmlns:a16="http://schemas.microsoft.com/office/drawing/2014/main" id="{C76CC9EA-70E6-BFF8-2F7C-BA6D73533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9" b="18043"/>
          <a:stretch/>
        </p:blipFill>
        <p:spPr>
          <a:xfrm>
            <a:off x="537149" y="761257"/>
            <a:ext cx="11117699" cy="3490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B30E17-18BC-0356-3D56-6A9C6FFD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7" y="73196"/>
            <a:ext cx="10515600" cy="1325563"/>
          </a:xfrm>
        </p:spPr>
        <p:txBody>
          <a:bodyPr/>
          <a:lstStyle/>
          <a:p>
            <a:r>
              <a:rPr lang="en-US" dirty="0">
                <a:cs typeface="72 Light" panose="020B0303030000000003" pitchFamily="34" charset="0"/>
              </a:rPr>
              <a:t>An attempt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1B1B2-0F5A-0758-1758-7896799DA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BF26-2C71-448F-B568-9CB5C120A6C9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A chart of different colors&#10;&#10;AI-generated content may be incorrect.">
            <a:extLst>
              <a:ext uri="{FF2B5EF4-FFF2-40B4-BE49-F238E27FC236}">
                <a16:creationId xmlns:a16="http://schemas.microsoft.com/office/drawing/2014/main" id="{705EB7FF-B4D9-7937-C253-AE24FB3BD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8" y="3623514"/>
            <a:ext cx="6163133" cy="3234486"/>
          </a:xfrm>
          <a:prstGeom prst="rect">
            <a:avLst/>
          </a:prstGeom>
        </p:spPr>
      </p:pic>
      <p:pic>
        <p:nvPicPr>
          <p:cNvPr id="6" name="Picture 5" descr="A chart of different colors&#10;&#10;AI-generated content may be incorrect.">
            <a:extLst>
              <a:ext uri="{FF2B5EF4-FFF2-40B4-BE49-F238E27FC236}">
                <a16:creationId xmlns:a16="http://schemas.microsoft.com/office/drawing/2014/main" id="{ECC293F9-7992-BFCF-CB2E-937EAE25CF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t="14853" r="12112" b="20247"/>
          <a:stretch/>
        </p:blipFill>
        <p:spPr>
          <a:xfrm rot="1171131">
            <a:off x="6498717" y="1472268"/>
            <a:ext cx="4470142" cy="19001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892075-4B20-3FD6-F169-FED87F90B0C3}"/>
              </a:ext>
            </a:extLst>
          </p:cNvPr>
          <p:cNvGrpSpPr/>
          <p:nvPr/>
        </p:nvGrpSpPr>
        <p:grpSpPr>
          <a:xfrm>
            <a:off x="7956885" y="3623514"/>
            <a:ext cx="4770002" cy="4234352"/>
            <a:chOff x="208021" y="1046063"/>
            <a:chExt cx="9986260" cy="83812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E37DB2-3C2A-11A0-9699-C558491B2DB7}"/>
                </a:ext>
              </a:extLst>
            </p:cNvPr>
            <p:cNvGrpSpPr/>
            <p:nvPr/>
          </p:nvGrpSpPr>
          <p:grpSpPr>
            <a:xfrm>
              <a:off x="208021" y="1046063"/>
              <a:ext cx="9986260" cy="8381287"/>
              <a:chOff x="2962932" y="490103"/>
              <a:chExt cx="9986260" cy="838128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51CF407-A756-D72C-8207-DB1E38C0B0F1}"/>
                  </a:ext>
                </a:extLst>
              </p:cNvPr>
              <p:cNvGrpSpPr/>
              <p:nvPr/>
            </p:nvGrpSpPr>
            <p:grpSpPr>
              <a:xfrm>
                <a:off x="2962932" y="490103"/>
                <a:ext cx="9986260" cy="8381287"/>
                <a:chOff x="4780008" y="-2267"/>
                <a:chExt cx="7407184" cy="7103472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412D67FF-4427-263E-36C8-B433033E8B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80008" y="-2267"/>
                  <a:ext cx="7407184" cy="7103472"/>
                </a:xfrm>
                <a:prstGeom prst="rect">
                  <a:avLst/>
                </a:prstGeom>
              </p:spPr>
            </p:pic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84B623A-10EB-6A09-628D-752482A59F98}"/>
                    </a:ext>
                  </a:extLst>
                </p:cNvPr>
                <p:cNvSpPr/>
                <p:nvPr/>
              </p:nvSpPr>
              <p:spPr>
                <a:xfrm rot="1440000">
                  <a:off x="5981081" y="1652944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B65541F-AA01-DEBB-651C-9F8205E65826}"/>
                    </a:ext>
                  </a:extLst>
                </p:cNvPr>
                <p:cNvSpPr/>
                <p:nvPr/>
              </p:nvSpPr>
              <p:spPr>
                <a:xfrm rot="1440000">
                  <a:off x="10082773" y="3704734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3E547B2-7F84-BE99-D0D0-EAF3A852E957}"/>
                    </a:ext>
                  </a:extLst>
                </p:cNvPr>
                <p:cNvSpPr/>
                <p:nvPr/>
              </p:nvSpPr>
              <p:spPr>
                <a:xfrm rot="1440000">
                  <a:off x="7845961" y="2594041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8C77A26-1119-5E3F-55DA-813E7F831FE7}"/>
                    </a:ext>
                  </a:extLst>
                </p:cNvPr>
                <p:cNvSpPr/>
                <p:nvPr/>
              </p:nvSpPr>
              <p:spPr>
                <a:xfrm rot="1440000">
                  <a:off x="6403763" y="1880485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BD6030A8-AED3-2E09-43F6-ADF872CC5016}"/>
                    </a:ext>
                  </a:extLst>
                </p:cNvPr>
                <p:cNvSpPr/>
                <p:nvPr/>
              </p:nvSpPr>
              <p:spPr>
                <a:xfrm rot="1440000">
                  <a:off x="6865333" y="2112498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DBEF538-3330-17C7-837A-C274BBD7844D}"/>
                    </a:ext>
                  </a:extLst>
                </p:cNvPr>
                <p:cNvSpPr/>
                <p:nvPr/>
              </p:nvSpPr>
              <p:spPr>
                <a:xfrm rot="1440000">
                  <a:off x="7355477" y="2349487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864DF46-2133-792C-9535-27E47212EAD0}"/>
                    </a:ext>
                  </a:extLst>
                </p:cNvPr>
                <p:cNvSpPr/>
                <p:nvPr/>
              </p:nvSpPr>
              <p:spPr>
                <a:xfrm rot="1440000">
                  <a:off x="8299850" y="2799357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F4F6F40-7CB8-0A33-129B-36642A6D6318}"/>
                    </a:ext>
                  </a:extLst>
                </p:cNvPr>
                <p:cNvSpPr/>
                <p:nvPr/>
              </p:nvSpPr>
              <p:spPr>
                <a:xfrm rot="1440000">
                  <a:off x="9193975" y="3243698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473BED4-FE8F-A073-973C-706F9E8E0E33}"/>
                    </a:ext>
                  </a:extLst>
                </p:cNvPr>
                <p:cNvSpPr/>
                <p:nvPr/>
              </p:nvSpPr>
              <p:spPr>
                <a:xfrm rot="1440000">
                  <a:off x="8771119" y="3031872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BB6C019-B73A-BEA0-7045-277BC79339F1}"/>
                    </a:ext>
                  </a:extLst>
                </p:cNvPr>
                <p:cNvSpPr/>
                <p:nvPr/>
              </p:nvSpPr>
              <p:spPr>
                <a:xfrm rot="1440000">
                  <a:off x="9651176" y="3479547"/>
                  <a:ext cx="148469" cy="15663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D27B038-D6B0-70FE-7285-60E9D65DF8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91791" y="1543794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6BAA26E-C0AA-7894-2F58-4F5E01D329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52258" y="2404755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708B1AA-BFCE-8FCE-409C-D4323B0584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8907" y="2088079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4438200B-F587-AB85-8858-90FE122314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6179" y="1850572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4F21EE1-E699-3738-6A3F-49149623C0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96542" y="2711533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C7E1405-42F8-CAC9-30F2-ACB3E036F9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83035" y="3265714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5223E34-1014-78B5-F45D-7FE2F3E817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89268" y="2978727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553136E-F4E4-5187-D979-428754A307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96592" y="3532908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454F653-C843-703C-EFFC-2BC369AA37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20046" y="3800102"/>
                <a:ext cx="920337" cy="204849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8A30F6C-7B0E-7326-8FA2-9738874F0A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0445" y="4649144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496496E-0C09-0D75-79F6-97538E7B06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1667" y="1827034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D3A32D6-8952-0408-A438-BD4E6B8295BE}"/>
                </a:ext>
              </a:extLst>
            </p:cNvPr>
            <p:cNvCxnSpPr>
              <a:cxnSpLocks/>
            </p:cNvCxnSpPr>
            <p:nvPr/>
          </p:nvCxnSpPr>
          <p:spPr>
            <a:xfrm>
              <a:off x="436177" y="2243821"/>
              <a:ext cx="9529948" cy="4156363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996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10328-CE5F-576A-5FA3-5F3E28F48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E86AF65-FAFF-2C59-7C18-BD762A188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3960" y="-185842"/>
            <a:ext cx="9986260" cy="83812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6BA681-6055-30D2-73AE-DD5F0B59CC24}"/>
              </a:ext>
            </a:extLst>
          </p:cNvPr>
          <p:cNvGrpSpPr/>
          <p:nvPr/>
        </p:nvGrpSpPr>
        <p:grpSpPr>
          <a:xfrm>
            <a:off x="4827336" y="1783265"/>
            <a:ext cx="5730006" cy="2605688"/>
            <a:chOff x="3295347" y="2683541"/>
            <a:chExt cx="5730006" cy="260568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E44244-B5B4-F9D7-1157-E6977FDB311C}"/>
                </a:ext>
              </a:extLst>
            </p:cNvPr>
            <p:cNvSpPr/>
            <p:nvPr/>
          </p:nvSpPr>
          <p:spPr>
            <a:xfrm rot="1440000">
              <a:off x="3295347" y="2683541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E4DA3F-4001-D58E-06F6-32D2D100CF68}"/>
                </a:ext>
              </a:extLst>
            </p:cNvPr>
            <p:cNvSpPr/>
            <p:nvPr/>
          </p:nvSpPr>
          <p:spPr>
            <a:xfrm rot="1440000">
              <a:off x="8825189" y="5104419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3A1960-FE96-AA44-68F8-5E27D0380C84}"/>
                </a:ext>
              </a:extLst>
            </p:cNvPr>
            <p:cNvSpPr/>
            <p:nvPr/>
          </p:nvSpPr>
          <p:spPr>
            <a:xfrm rot="1440000">
              <a:off x="5809551" y="3793928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993F0EC-1BDA-2BF9-9BB6-9CC3FFE8A608}"/>
                </a:ext>
              </a:extLst>
            </p:cNvPr>
            <p:cNvSpPr/>
            <p:nvPr/>
          </p:nvSpPr>
          <p:spPr>
            <a:xfrm rot="1440000">
              <a:off x="3865200" y="2952013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836E0D3-C85D-DA26-D095-A01FA22C754D}"/>
                </a:ext>
              </a:extLst>
            </p:cNvPr>
            <p:cNvSpPr/>
            <p:nvPr/>
          </p:nvSpPr>
          <p:spPr>
            <a:xfrm rot="1440000">
              <a:off x="4487482" y="3225762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BC829F-0894-B77B-69A9-690C454C9667}"/>
                </a:ext>
              </a:extLst>
            </p:cNvPr>
            <p:cNvSpPr/>
            <p:nvPr/>
          </p:nvSpPr>
          <p:spPr>
            <a:xfrm rot="1440000">
              <a:off x="5148288" y="3505382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6918CE-171B-8AC0-8A18-71E55DBB8E11}"/>
                </a:ext>
              </a:extLst>
            </p:cNvPr>
            <p:cNvSpPr/>
            <p:nvPr/>
          </p:nvSpPr>
          <p:spPr>
            <a:xfrm rot="1440000">
              <a:off x="6421478" y="4036178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898C754-8753-F7EA-9E37-F48586FD2A5C}"/>
                </a:ext>
              </a:extLst>
            </p:cNvPr>
            <p:cNvSpPr/>
            <p:nvPr/>
          </p:nvSpPr>
          <p:spPr>
            <a:xfrm rot="1440000">
              <a:off x="7626924" y="4560449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6D4EC02-FC25-F8ED-1E25-5CEC8BDB8967}"/>
                </a:ext>
              </a:extLst>
            </p:cNvPr>
            <p:cNvSpPr/>
            <p:nvPr/>
          </p:nvSpPr>
          <p:spPr>
            <a:xfrm rot="1440000">
              <a:off x="7056836" y="4310519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BF2B0D8-9B0A-3A8A-4511-C69C481437AF}"/>
                </a:ext>
              </a:extLst>
            </p:cNvPr>
            <p:cNvSpPr/>
            <p:nvPr/>
          </p:nvSpPr>
          <p:spPr>
            <a:xfrm rot="1440000">
              <a:off x="8243316" y="4838724"/>
              <a:ext cx="200164" cy="1848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D34DB5-3BA7-EE22-F8BB-34035889E3E0}"/>
              </a:ext>
            </a:extLst>
          </p:cNvPr>
          <p:cNvGrpSpPr/>
          <p:nvPr/>
        </p:nvGrpSpPr>
        <p:grpSpPr>
          <a:xfrm>
            <a:off x="4371898" y="603442"/>
            <a:ext cx="7170797" cy="4839061"/>
            <a:chOff x="2711377" y="1551655"/>
            <a:chExt cx="7170797" cy="483906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EE4923E-5103-9793-C13F-91B66E961B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4936" y="1784271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5931D9B-CE3D-1327-C9DA-43D2BC4FE4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5403" y="2645232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685E227-64D6-417E-0413-7F0B5AA65A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2052" y="2328556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17C118A-D176-B0C8-0E53-689AEBAC2E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9324" y="2091049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3F412D6-A696-7C85-C466-5594A22817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9687" y="2952010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8E027C5-C4CF-AD07-D9D1-D93FC1700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6180" y="3506191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5D2BC3A-DA55-0B3A-04F9-800B9D0ABE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2413" y="3219204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233D70E-F40A-4C4F-7DDD-B676D49F73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9737" y="3773385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8985F4E-15CE-ECEB-BBDE-FF18CFEC36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3191" y="4040579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0CE8128-F834-EA0E-8CD8-A97A60AE03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1837" y="4342224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17D571D-5DBA-D236-469F-841D379F76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1377" y="1551655"/>
              <a:ext cx="920337" cy="2048492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AC43EFD-44B1-6EC5-F476-D2EF17510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" y="-169575"/>
            <a:ext cx="10515600" cy="1325563"/>
          </a:xfrm>
        </p:spPr>
        <p:txBody>
          <a:bodyPr/>
          <a:lstStyle/>
          <a:p>
            <a:r>
              <a:rPr lang="en-US" dirty="0"/>
              <a:t>Calculating image-sampled metrics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AF189-8214-74D0-4BBC-D60C80F16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188" b="90162" l="2873" r="94075">
                        <a14:foregroundMark x1="6284" y1="17915" x2="6284" y2="17915"/>
                        <a14:foregroundMark x1="2873" y1="23789" x2="2873" y2="23789"/>
                        <a14:foregroundMark x1="94075" y1="63142" x2="94075" y2="63142"/>
                        <a14:foregroundMark x1="9156" y1="14097" x2="9156" y2="14097"/>
                        <a14:foregroundMark x1="9695" y1="12188" x2="9695" y2="12188"/>
                        <a14:foregroundMark x1="11759" y1="12482" x2="11759" y2="12482"/>
                        <a14:foregroundMark x1="15440" y1="12628" x2="15440" y2="12628"/>
                        <a14:foregroundMark x1="34111" y1="22907" x2="34111" y2="22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" r="-713"/>
          <a:stretch/>
        </p:blipFill>
        <p:spPr>
          <a:xfrm>
            <a:off x="2244183" y="2431499"/>
            <a:ext cx="5653401" cy="3344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2F6C79-9BC9-5D6B-6E2F-462DE23D64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05" b="89258" l="2641" r="96539">
                        <a14:foregroundMark x1="6284" y1="13744" x2="6284" y2="13744"/>
                        <a14:foregroundMark x1="3005" y1="17220" x2="3005" y2="17220"/>
                        <a14:foregroundMark x1="15938" y1="11216" x2="15938" y2="11216"/>
                        <a14:foregroundMark x1="10200" y1="10742" x2="10200" y2="10742"/>
                        <a14:foregroundMark x1="13934" y1="9479" x2="13934" y2="9479"/>
                        <a14:foregroundMark x1="96721" y1="67930" x2="96721" y2="67930"/>
                        <a14:foregroundMark x1="10656" y1="10111" x2="10656" y2="10111"/>
                        <a14:foregroundMark x1="7741" y1="10585" x2="7741" y2="10585"/>
                        <a14:foregroundMark x1="12477" y1="9321" x2="12477" y2="9321"/>
                        <a14:foregroundMark x1="13661" y1="9005" x2="13661" y2="9005"/>
                        <a14:foregroundMark x1="17760" y1="11216" x2="17760" y2="11216"/>
                        <a14:foregroundMark x1="81330" y1="82622" x2="81330" y2="82622"/>
                        <a14:foregroundMark x1="80965" y1="83254" x2="80965" y2="83254"/>
                        <a14:foregroundMark x1="82240" y1="84518" x2="82240" y2="84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5" y="3804791"/>
            <a:ext cx="5803495" cy="3345731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BA4EFC2-F9F7-04ED-0AE5-A080B1E3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19</a:t>
            </a:fld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1122B51-CB47-3FF6-3437-389F952E5EE9}"/>
              </a:ext>
            </a:extLst>
          </p:cNvPr>
          <p:cNvSpPr/>
          <p:nvPr/>
        </p:nvSpPr>
        <p:spPr>
          <a:xfrm>
            <a:off x="1705506" y="2410788"/>
            <a:ext cx="4610813" cy="2267977"/>
          </a:xfrm>
          <a:prstGeom prst="rect">
            <a:avLst/>
          </a:prstGeom>
          <a:noFill/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CA5647A-9097-435D-F531-8761BB606881}"/>
              </a:ext>
            </a:extLst>
          </p:cNvPr>
          <p:cNvGrpSpPr/>
          <p:nvPr/>
        </p:nvGrpSpPr>
        <p:grpSpPr>
          <a:xfrm>
            <a:off x="1453635" y="4221773"/>
            <a:ext cx="4908106" cy="2397862"/>
            <a:chOff x="1408213" y="4196961"/>
            <a:chExt cx="4908106" cy="239786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CD4AAFC-23D0-896E-AD7D-6A737A4A74AD}"/>
                </a:ext>
              </a:extLst>
            </p:cNvPr>
            <p:cNvGrpSpPr/>
            <p:nvPr/>
          </p:nvGrpSpPr>
          <p:grpSpPr>
            <a:xfrm>
              <a:off x="1579918" y="4196961"/>
              <a:ext cx="4736401" cy="1946021"/>
              <a:chOff x="112615" y="1044294"/>
              <a:chExt cx="4736401" cy="1946021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C9DE0A0-1586-91B7-148B-FAE16035E046}"/>
                  </a:ext>
                </a:extLst>
              </p:cNvPr>
              <p:cNvSpPr/>
              <p:nvPr/>
            </p:nvSpPr>
            <p:spPr>
              <a:xfrm rot="1166173">
                <a:off x="112615" y="1044294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6E8316C-C949-83D6-A586-0570166A27CA}"/>
                  </a:ext>
                </a:extLst>
              </p:cNvPr>
              <p:cNvSpPr/>
              <p:nvPr/>
            </p:nvSpPr>
            <p:spPr>
              <a:xfrm rot="1166173">
                <a:off x="641304" y="1226895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814DEF8-88D7-AF77-A657-1972A4F29CB9}"/>
                  </a:ext>
                </a:extLst>
              </p:cNvPr>
              <p:cNvSpPr/>
              <p:nvPr/>
            </p:nvSpPr>
            <p:spPr>
              <a:xfrm rot="1166173">
                <a:off x="1681086" y="1593587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85C8DDC-AF74-3D92-CE8E-2573EE4CA6BC}"/>
                  </a:ext>
                </a:extLst>
              </p:cNvPr>
              <p:cNvSpPr/>
              <p:nvPr/>
            </p:nvSpPr>
            <p:spPr>
              <a:xfrm rot="1166173">
                <a:off x="1175691" y="1417085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AFA5616-F765-8C18-DC73-E266679A4803}"/>
                  </a:ext>
                </a:extLst>
              </p:cNvPr>
              <p:cNvSpPr/>
              <p:nvPr/>
            </p:nvSpPr>
            <p:spPr>
              <a:xfrm rot="1166173">
                <a:off x="2218580" y="1778393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E596893-406C-5DD9-3A18-DD3E74D6CB6D}"/>
                  </a:ext>
                </a:extLst>
              </p:cNvPr>
              <p:cNvSpPr/>
              <p:nvPr/>
            </p:nvSpPr>
            <p:spPr>
              <a:xfrm rot="1166173">
                <a:off x="2747269" y="1960994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7067502-6D0D-0D94-9558-F5896CB3D0F7}"/>
                  </a:ext>
                </a:extLst>
              </p:cNvPr>
              <p:cNvSpPr/>
              <p:nvPr/>
            </p:nvSpPr>
            <p:spPr>
              <a:xfrm rot="1166173">
                <a:off x="3787051" y="2327686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10402E3-E41C-3513-402F-8939F48C5DA8}"/>
                  </a:ext>
                </a:extLst>
              </p:cNvPr>
              <p:cNvSpPr/>
              <p:nvPr/>
            </p:nvSpPr>
            <p:spPr>
              <a:xfrm rot="1166173">
                <a:off x="3281656" y="2151184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A062C7C-2A23-0D29-465F-92A67AF8CB76}"/>
                  </a:ext>
                </a:extLst>
              </p:cNvPr>
              <p:cNvSpPr/>
              <p:nvPr/>
            </p:nvSpPr>
            <p:spPr>
              <a:xfrm rot="1166173">
                <a:off x="4299784" y="2506079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831EADB-FFF4-A552-1EB7-31D8AD78590A}"/>
                </a:ext>
              </a:extLst>
            </p:cNvPr>
            <p:cNvGrpSpPr/>
            <p:nvPr/>
          </p:nvGrpSpPr>
          <p:grpSpPr>
            <a:xfrm>
              <a:off x="1408213" y="4648802"/>
              <a:ext cx="4736401" cy="1946021"/>
              <a:chOff x="112615" y="1044294"/>
              <a:chExt cx="4736401" cy="1946021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DF1B79A-ED67-25F4-7DC3-310876AED876}"/>
                  </a:ext>
                </a:extLst>
              </p:cNvPr>
              <p:cNvSpPr/>
              <p:nvPr/>
            </p:nvSpPr>
            <p:spPr>
              <a:xfrm rot="1166173">
                <a:off x="112615" y="1044294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A8DCEC5-8A4F-066E-4D2A-94403B1B482A}"/>
                  </a:ext>
                </a:extLst>
              </p:cNvPr>
              <p:cNvSpPr/>
              <p:nvPr/>
            </p:nvSpPr>
            <p:spPr>
              <a:xfrm rot="1166173">
                <a:off x="641304" y="1226895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52C8F59-026B-BF02-43EA-24A3D3141AD0}"/>
                  </a:ext>
                </a:extLst>
              </p:cNvPr>
              <p:cNvSpPr/>
              <p:nvPr/>
            </p:nvSpPr>
            <p:spPr>
              <a:xfrm rot="1166173">
                <a:off x="1681086" y="1593587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024AAEB-A795-50DC-19D6-2AF21D762971}"/>
                  </a:ext>
                </a:extLst>
              </p:cNvPr>
              <p:cNvSpPr/>
              <p:nvPr/>
            </p:nvSpPr>
            <p:spPr>
              <a:xfrm rot="1166173">
                <a:off x="1175691" y="1417085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740D2FC-71DC-0307-8F5D-1B0D3B56371D}"/>
                  </a:ext>
                </a:extLst>
              </p:cNvPr>
              <p:cNvSpPr/>
              <p:nvPr/>
            </p:nvSpPr>
            <p:spPr>
              <a:xfrm rot="1166173">
                <a:off x="2218580" y="1778393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ECF3D46-A719-B649-7088-B1507DD526C8}"/>
                  </a:ext>
                </a:extLst>
              </p:cNvPr>
              <p:cNvSpPr/>
              <p:nvPr/>
            </p:nvSpPr>
            <p:spPr>
              <a:xfrm rot="1166173">
                <a:off x="2747269" y="1960994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1915CA1-A5A2-F907-BEA4-1F31327F5477}"/>
                  </a:ext>
                </a:extLst>
              </p:cNvPr>
              <p:cNvSpPr/>
              <p:nvPr/>
            </p:nvSpPr>
            <p:spPr>
              <a:xfrm rot="1166173">
                <a:off x="3787051" y="2327686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4B7A5B0-D6C1-82D9-0FB9-60124726A5E3}"/>
                  </a:ext>
                </a:extLst>
              </p:cNvPr>
              <p:cNvSpPr/>
              <p:nvPr/>
            </p:nvSpPr>
            <p:spPr>
              <a:xfrm rot="1166173">
                <a:off x="3281656" y="2151184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9AEB63A-5BA9-EECC-C3D3-FA14A61195D1}"/>
                  </a:ext>
                </a:extLst>
              </p:cNvPr>
              <p:cNvSpPr/>
              <p:nvPr/>
            </p:nvSpPr>
            <p:spPr>
              <a:xfrm rot="1166173">
                <a:off x="4299784" y="2506079"/>
                <a:ext cx="549232" cy="48423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147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1C0A5-DBCB-F19E-03BD-7B279F2CA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flower in a field&#10;&#10;AI-generated content may be incorrect.">
            <a:extLst>
              <a:ext uri="{FF2B5EF4-FFF2-40B4-BE49-F238E27FC236}">
                <a16:creationId xmlns:a16="http://schemas.microsoft.com/office/drawing/2014/main" id="{71049C8F-C493-4D08-4B16-9A3E57654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86952" y="337932"/>
            <a:ext cx="2634340" cy="1975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96E7FA-8CB6-F673-0898-84FF55871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05" y="76288"/>
            <a:ext cx="10515600" cy="1325563"/>
          </a:xfrm>
        </p:spPr>
        <p:txBody>
          <a:bodyPr/>
          <a:lstStyle/>
          <a:p>
            <a:r>
              <a:rPr lang="en-US" dirty="0"/>
              <a:t>Remote sensing (RS) of biodiversity</a:t>
            </a:r>
          </a:p>
        </p:txBody>
      </p:sp>
      <p:pic>
        <p:nvPicPr>
          <p:cNvPr id="9" name="Picture 8" descr="A white text with blue text&#10;&#10;AI-generated content may be incorrect.">
            <a:extLst>
              <a:ext uri="{FF2B5EF4-FFF2-40B4-BE49-F238E27FC236}">
                <a16:creationId xmlns:a16="http://schemas.microsoft.com/office/drawing/2014/main" id="{9D6D52E1-E22D-E65E-8FCC-F9151FF91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" y="5389113"/>
            <a:ext cx="4474321" cy="1392599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0DA7CDD-891D-AAFB-623A-8F4EDFA68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74" y="5068480"/>
            <a:ext cx="4096330" cy="1538977"/>
          </a:xfrm>
          <a:prstGeom prst="rect">
            <a:avLst/>
          </a:prstGeom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1A7A524-665E-122E-E9FC-5A51B35BC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00"/>
          <a:stretch/>
        </p:blipFill>
        <p:spPr>
          <a:xfrm>
            <a:off x="4537625" y="4857653"/>
            <a:ext cx="5265499" cy="2000347"/>
          </a:xfrm>
          <a:prstGeom prst="rect">
            <a:avLst/>
          </a:prstGeom>
        </p:spPr>
      </p:pic>
      <p:pic>
        <p:nvPicPr>
          <p:cNvPr id="7" name="Picture 6" descr="A screenshot of a scientific reports&#10;&#10;AI-generated content may be incorrect.">
            <a:extLst>
              <a:ext uri="{FF2B5EF4-FFF2-40B4-BE49-F238E27FC236}">
                <a16:creationId xmlns:a16="http://schemas.microsoft.com/office/drawing/2014/main" id="{173AA808-E26A-D821-97FE-332549250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050" y="2649482"/>
            <a:ext cx="3892388" cy="30629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6E171-04F0-221F-1656-0A8DFCC88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2</a:t>
            </a:fld>
            <a:endParaRPr lang="en-US" dirty="0"/>
          </a:p>
        </p:txBody>
      </p:sp>
      <p:pic>
        <p:nvPicPr>
          <p:cNvPr id="13" name="Picture 12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BDB5FCF1-6269-AE28-E6C7-384EE48202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86" y="5015065"/>
            <a:ext cx="3028914" cy="18429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593C4-99E1-423D-0F8E-513B27923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1" y="1577899"/>
            <a:ext cx="8729003" cy="1722650"/>
          </a:xfrm>
        </p:spPr>
        <p:txBody>
          <a:bodyPr>
            <a:normAutofit/>
          </a:bodyPr>
          <a:lstStyle/>
          <a:p>
            <a:r>
              <a:rPr lang="en-US" dirty="0"/>
              <a:t>The importance of biodiversity</a:t>
            </a:r>
          </a:p>
          <a:p>
            <a:endParaRPr lang="en-US" dirty="0"/>
          </a:p>
          <a:p>
            <a:r>
              <a:rPr lang="en-US" dirty="0"/>
              <a:t>RS of biodiversity; various methods and scales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C738FC-C573-1623-0F74-C7675A0BEA78}"/>
              </a:ext>
            </a:extLst>
          </p:cNvPr>
          <p:cNvSpPr txBox="1">
            <a:spLocks/>
          </p:cNvSpPr>
          <p:nvPr/>
        </p:nvSpPr>
        <p:spPr>
          <a:xfrm>
            <a:off x="857487" y="3383609"/>
            <a:ext cx="8729003" cy="13909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1) What gets published/shared?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2) Going beyond ‘remote sensing signal as a predictor of biodiversity.’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16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D8752-E355-BAA1-2BD9-DF671A6E2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37" y="107831"/>
            <a:ext cx="10515600" cy="105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latin typeface="72 Light" panose="020B0303030000000003" pitchFamily="34" charset="0"/>
                <a:cs typeface="72 Light" panose="020B0303030000000003" pitchFamily="34" charset="0"/>
              </a:rPr>
              <a:t>Estimate biodiversity using spectral data in a deciduous ecotonal environment </a:t>
            </a:r>
          </a:p>
          <a:p>
            <a:pPr marL="0" indent="0">
              <a:buNone/>
            </a:pPr>
            <a:endParaRPr lang="en-US" dirty="0"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endParaRPr lang="en-US" dirty="0"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5BC8C632-E750-F00D-865B-86F89D4CF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11" y="3426178"/>
            <a:ext cx="3855586" cy="30774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F04806-C5A8-CED0-9661-ED28A601048F}"/>
              </a:ext>
            </a:extLst>
          </p:cNvPr>
          <p:cNvSpPr txBox="1"/>
          <p:nvPr/>
        </p:nvSpPr>
        <p:spPr>
          <a:xfrm>
            <a:off x="4190491" y="6503599"/>
            <a:ext cx="1425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72 Light" panose="020B0303030000000003" pitchFamily="34" charset="0"/>
                <a:ea typeface="Lato" panose="020F0502020204030203" pitchFamily="34" charset="0"/>
                <a:cs typeface="72 Light" panose="020B0303030000000003" pitchFamily="34" charset="0"/>
              </a:rPr>
              <a:t>Wang &amp; Russo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93CF5F-65FA-506A-72BC-79C3F596167C}"/>
              </a:ext>
            </a:extLst>
          </p:cNvPr>
          <p:cNvSpPr txBox="1"/>
          <p:nvPr/>
        </p:nvSpPr>
        <p:spPr>
          <a:xfrm>
            <a:off x="534823" y="1103089"/>
            <a:ext cx="825131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600" dirty="0">
                <a:latin typeface="72 Light" panose="020B0303030000000003" pitchFamily="34" charset="0"/>
                <a:cs typeface="72 Light" panose="020B0303030000000003" pitchFamily="34" charset="0"/>
              </a:rPr>
              <a:t>Ground data: Species richness, Shannon’s index, Shannon’s index on basal area, stem density, basal area, evenness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2E64EB-1255-4874-EEA7-C4478A9BD642}"/>
              </a:ext>
            </a:extLst>
          </p:cNvPr>
          <p:cNvSpPr txBox="1"/>
          <p:nvPr/>
        </p:nvSpPr>
        <p:spPr>
          <a:xfrm>
            <a:off x="534824" y="2531038"/>
            <a:ext cx="82513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600" dirty="0">
                <a:latin typeface="72 Light" panose="020B0303030000000003" pitchFamily="34" charset="0"/>
                <a:cs typeface="72 Light" panose="020B0303030000000003" pitchFamily="34" charset="0"/>
              </a:rPr>
              <a:t>RS data: Coefficient of variation 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37E16EA6-0D48-EEC4-0827-75FD0C4E1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74" y="2010477"/>
            <a:ext cx="2399595" cy="88206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73215C-401C-C8E9-96D8-6C4191843B4E}"/>
              </a:ext>
            </a:extLst>
          </p:cNvPr>
          <p:cNvSpPr txBox="1">
            <a:spLocks/>
          </p:cNvSpPr>
          <p:nvPr/>
        </p:nvSpPr>
        <p:spPr>
          <a:xfrm>
            <a:off x="6254801" y="2869592"/>
            <a:ext cx="1553631" cy="3077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dirty="0">
                <a:latin typeface="72 Light" panose="020B0303030000000003" pitchFamily="34" charset="0"/>
                <a:cs typeface="72 Light" panose="020B0303030000000003" pitchFamily="34" charset="0"/>
              </a:rPr>
              <a:t>Wang et al. (2016)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B4640A-1A65-8994-172B-8FBBC150210D}"/>
              </a:ext>
            </a:extLst>
          </p:cNvPr>
          <p:cNvGrpSpPr/>
          <p:nvPr/>
        </p:nvGrpSpPr>
        <p:grpSpPr>
          <a:xfrm>
            <a:off x="6055185" y="3211849"/>
            <a:ext cx="4376304" cy="3646151"/>
            <a:chOff x="7093273" y="36656"/>
            <a:chExt cx="4094900" cy="3308025"/>
          </a:xfrm>
        </p:grpSpPr>
        <p:pic>
          <p:nvPicPr>
            <p:cNvPr id="16" name="Picture 1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2BADDFB-7046-BC13-F356-41A516BE3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14" r="8505"/>
            <a:stretch/>
          </p:blipFill>
          <p:spPr>
            <a:xfrm>
              <a:off x="7225867" y="55486"/>
              <a:ext cx="3962306" cy="32891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E61107-170F-8C2F-A652-924D505C8A90}"/>
                </a:ext>
              </a:extLst>
            </p:cNvPr>
            <p:cNvSpPr txBox="1"/>
            <p:nvPr/>
          </p:nvSpPr>
          <p:spPr>
            <a:xfrm>
              <a:off x="7093273" y="36656"/>
              <a:ext cx="3395476" cy="2513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Coefficient of variation – spectra 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85890-303F-5001-EDCF-A20A7B20D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16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36928-B56E-0D20-6E55-0BFBCD00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73DB0-F2E1-1969-6E32-B89D8F08D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266" y="5395912"/>
            <a:ext cx="3151018" cy="1325563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72 Light" panose="020B0303030000000003" pitchFamily="34" charset="0"/>
                <a:cs typeface="72 Light" panose="020B0303030000000003" pitchFamily="34" charset="0"/>
              </a:rPr>
              <a:t>Thanks!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44F0E9-710C-5551-83A5-C2673CECE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BF26-2C71-448F-B568-9CB5C120A6C9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73B65-94AA-4314-EA40-4F6BC5C99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Content Placeholder 4" descr="A field of grass and blue sky&#10;&#10;AI-generated content may be incorrect.">
            <a:extLst>
              <a:ext uri="{FF2B5EF4-FFF2-40B4-BE49-F238E27FC236}">
                <a16:creationId xmlns:a16="http://schemas.microsoft.com/office/drawing/2014/main" id="{494811D8-8842-992D-4427-60A34430A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048500" cy="52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5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531D3-A8E5-770D-5FCA-A96C9A37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oup of cows grazing in a field&#10;&#10;AI-generated content may be incorrect.">
            <a:extLst>
              <a:ext uri="{FF2B5EF4-FFF2-40B4-BE49-F238E27FC236}">
                <a16:creationId xmlns:a16="http://schemas.microsoft.com/office/drawing/2014/main" id="{F38BE57F-2F4B-55CF-42AC-4FF9EED08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45" y="681037"/>
            <a:ext cx="4036189" cy="3027142"/>
          </a:xfrm>
          <a:prstGeom prst="rect">
            <a:avLst/>
          </a:prstGeom>
        </p:spPr>
      </p:pic>
      <p:pic>
        <p:nvPicPr>
          <p:cNvPr id="5" name="Content Placeholder 4" descr="A field of grass and blue sky&#10;&#10;AI-generated content may be incorrect.">
            <a:extLst>
              <a:ext uri="{FF2B5EF4-FFF2-40B4-BE49-F238E27FC236}">
                <a16:creationId xmlns:a16="http://schemas.microsoft.com/office/drawing/2014/main" id="{F29A1565-DD22-F097-0BD6-13E720512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89" y="365125"/>
            <a:ext cx="3947058" cy="2959696"/>
          </a:xfrm>
          <a:prstGeom prst="rect">
            <a:avLst/>
          </a:prstGeom>
        </p:spPr>
      </p:pic>
      <p:pic>
        <p:nvPicPr>
          <p:cNvPr id="7" name="Picture 6" descr="A field of grass and a dirt road&#10;&#10;AI-generated content may be incorrect.">
            <a:extLst>
              <a:ext uri="{FF2B5EF4-FFF2-40B4-BE49-F238E27FC236}">
                <a16:creationId xmlns:a16="http://schemas.microsoft.com/office/drawing/2014/main" id="{5DA58331-1FA4-D2CD-7BF4-4F6E573B1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680" y="3533180"/>
            <a:ext cx="4160617" cy="31204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D6BE4E-7DAF-1FC9-33E7-A46E19C7A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92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0728-117D-61E3-0619-1E7A1DD9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ssy field with a small pond&#10;&#10;AI-generated content may be incorrect.">
            <a:extLst>
              <a:ext uri="{FF2B5EF4-FFF2-40B4-BE49-F238E27FC236}">
                <a16:creationId xmlns:a16="http://schemas.microsoft.com/office/drawing/2014/main" id="{139F272F-24EC-BC0A-0743-F70C7ED25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84" y="365125"/>
            <a:ext cx="4572000" cy="3429000"/>
          </a:xfrm>
          <a:prstGeom prst="rect">
            <a:avLst/>
          </a:prstGeom>
        </p:spPr>
      </p:pic>
      <p:pic>
        <p:nvPicPr>
          <p:cNvPr id="6" name="Picture 5" descr="A field of grass and clouds&#10;&#10;AI-generated content may be incorrect.">
            <a:extLst>
              <a:ext uri="{FF2B5EF4-FFF2-40B4-BE49-F238E27FC236}">
                <a16:creationId xmlns:a16="http://schemas.microsoft.com/office/drawing/2014/main" id="{B5253EBB-BA8A-7C95-0A13-5FA01013F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62" y="3574599"/>
            <a:ext cx="4154321" cy="3115741"/>
          </a:xfrm>
          <a:prstGeom prst="rect">
            <a:avLst/>
          </a:prstGeom>
        </p:spPr>
      </p:pic>
      <p:pic>
        <p:nvPicPr>
          <p:cNvPr id="7" name="Picture 6" descr="A field of grass and clouds&#10;&#10;AI-generated content may be incorrect.">
            <a:extLst>
              <a:ext uri="{FF2B5EF4-FFF2-40B4-BE49-F238E27FC236}">
                <a16:creationId xmlns:a16="http://schemas.microsoft.com/office/drawing/2014/main" id="{2E0DBB13-6058-4EB9-8CD2-EB4F9B59A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86" y="4067263"/>
            <a:ext cx="3595876" cy="269690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EA9775-F484-FC23-7E51-A69EE84A5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0DCCB1-D1D9-0627-D0B1-846E714EA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23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D8752-E355-BAA1-2BD9-DF671A6E2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566"/>
            <a:ext cx="10515600" cy="4747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cs typeface="72 Light" panose="020B0303030000000003" pitchFamily="34" charset="0"/>
              </a:rPr>
              <a:t>Platforms</a:t>
            </a:r>
          </a:p>
          <a:p>
            <a:pPr lvl="1"/>
            <a:r>
              <a:rPr lang="en-US" sz="2800" dirty="0">
                <a:cs typeface="72 Light" panose="020B0303030000000003" pitchFamily="34" charset="0"/>
              </a:rPr>
              <a:t>Drones</a:t>
            </a:r>
          </a:p>
          <a:p>
            <a:pPr lvl="1"/>
            <a:r>
              <a:rPr lang="en-US" sz="2800" dirty="0">
                <a:cs typeface="72 Light" panose="020B0303030000000003" pitchFamily="34" charset="0"/>
              </a:rPr>
              <a:t>Aircrafts (planes)</a:t>
            </a:r>
          </a:p>
          <a:p>
            <a:pPr lvl="1"/>
            <a:r>
              <a:rPr lang="en-US" sz="2800" dirty="0">
                <a:cs typeface="72 Light" panose="020B0303030000000003" pitchFamily="34" charset="0"/>
              </a:rPr>
              <a:t>Watercrafts (boats)</a:t>
            </a:r>
          </a:p>
          <a:p>
            <a:pPr lvl="1"/>
            <a:r>
              <a:rPr lang="en-US" sz="2800" dirty="0">
                <a:cs typeface="72 Light" panose="020B0303030000000003" pitchFamily="34" charset="0"/>
              </a:rPr>
              <a:t>Satellites</a:t>
            </a:r>
          </a:p>
          <a:p>
            <a:pPr marL="0" indent="0">
              <a:buNone/>
            </a:pPr>
            <a:r>
              <a:rPr lang="en-US" dirty="0">
                <a:cs typeface="72 Light" panose="020B0303030000000003" pitchFamily="34" charset="0"/>
              </a:rPr>
              <a:t>Sensors</a:t>
            </a:r>
          </a:p>
          <a:p>
            <a:pPr lvl="1"/>
            <a:r>
              <a:rPr lang="en-US" sz="2800" dirty="0">
                <a:cs typeface="72 Light" panose="020B0303030000000003" pitchFamily="34" charset="0"/>
              </a:rPr>
              <a:t>LiDAR</a:t>
            </a:r>
          </a:p>
          <a:p>
            <a:pPr lvl="1"/>
            <a:r>
              <a:rPr lang="en-US" sz="2800" dirty="0">
                <a:cs typeface="72 Light" panose="020B0303030000000003" pitchFamily="34" charset="0"/>
              </a:rPr>
              <a:t>Multispectral</a:t>
            </a:r>
          </a:p>
          <a:p>
            <a:pPr lvl="1"/>
            <a:r>
              <a:rPr lang="en-US" sz="2800" dirty="0">
                <a:cs typeface="72 Light" panose="020B0303030000000003" pitchFamily="34" charset="0"/>
              </a:rPr>
              <a:t>Hyperspectral</a:t>
            </a:r>
          </a:p>
          <a:p>
            <a:pPr lvl="1"/>
            <a:r>
              <a:rPr lang="en-US" sz="2800" dirty="0">
                <a:cs typeface="72 Light" panose="020B0303030000000003" pitchFamily="34" charset="0"/>
              </a:rPr>
              <a:t>Thermal</a:t>
            </a:r>
          </a:p>
        </p:txBody>
      </p:sp>
      <p:sp>
        <p:nvSpPr>
          <p:cNvPr id="6" name="Title 26">
            <a:extLst>
              <a:ext uri="{FF2B5EF4-FFF2-40B4-BE49-F238E27FC236}">
                <a16:creationId xmlns:a16="http://schemas.microsoft.com/office/drawing/2014/main" id="{0524FB33-6C5E-F010-5830-F0F87A84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27" y="168631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  <a:cs typeface="72 Light" panose="020B0303030000000003" pitchFamily="34" charset="0"/>
              </a:rPr>
              <a:t>Remote sensing data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B2708D-E842-912F-75F9-5E1AE45C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237" y="449985"/>
            <a:ext cx="6093211" cy="515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2B3B38-E0AD-2434-6720-07703BE84E2C}"/>
              </a:ext>
            </a:extLst>
          </p:cNvPr>
          <p:cNvSpPr txBox="1"/>
          <p:nvPr/>
        </p:nvSpPr>
        <p:spPr>
          <a:xfrm>
            <a:off x="10449605" y="5633100"/>
            <a:ext cx="1742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72 Light" panose="020B0303030000000003" pitchFamily="34" charset="0"/>
                <a:cs typeface="72 Light" panose="020B0303030000000003" pitchFamily="34" charset="0"/>
              </a:rPr>
              <a:t>Gonzales et al.,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4594C-A20E-D9A1-F332-B60EB697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92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D8752-E355-BAA1-2BD9-DF671A6E2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566"/>
            <a:ext cx="10515600" cy="4747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  <a:cs typeface="72 Light" panose="020B0303030000000003" pitchFamily="34" charset="0"/>
              </a:rPr>
              <a:t>Platforms</a:t>
            </a:r>
          </a:p>
          <a:p>
            <a:pPr lvl="1"/>
            <a:r>
              <a:rPr lang="en-US" sz="2800" dirty="0">
                <a:latin typeface="+mj-lt"/>
                <a:cs typeface="72 Light" panose="020B0303030000000003" pitchFamily="34" charset="0"/>
              </a:rPr>
              <a:t>Drones</a:t>
            </a:r>
          </a:p>
          <a:p>
            <a:pPr lvl="1"/>
            <a:r>
              <a:rPr lang="en-US" sz="2800" dirty="0">
                <a:latin typeface="+mj-lt"/>
                <a:cs typeface="72 Light" panose="020B0303030000000003" pitchFamily="34" charset="0"/>
              </a:rPr>
              <a:t>Aircrafts (planes)</a:t>
            </a:r>
          </a:p>
          <a:p>
            <a:pPr lvl="1"/>
            <a:r>
              <a:rPr lang="en-US" sz="2800" dirty="0">
                <a:latin typeface="+mj-lt"/>
                <a:cs typeface="72 Light" panose="020B0303030000000003" pitchFamily="34" charset="0"/>
              </a:rPr>
              <a:t>Watercrafts (boats)</a:t>
            </a:r>
          </a:p>
          <a:p>
            <a:pPr lvl="1"/>
            <a:r>
              <a:rPr lang="en-US" sz="2800" dirty="0">
                <a:latin typeface="+mj-lt"/>
                <a:cs typeface="72 Light" panose="020B0303030000000003" pitchFamily="34" charset="0"/>
              </a:rPr>
              <a:t>Satellites</a:t>
            </a:r>
          </a:p>
          <a:p>
            <a:pPr marL="0" indent="0">
              <a:buNone/>
            </a:pPr>
            <a:r>
              <a:rPr lang="en-US" dirty="0">
                <a:latin typeface="+mj-lt"/>
                <a:cs typeface="72 Light" panose="020B0303030000000003" pitchFamily="34" charset="0"/>
              </a:rPr>
              <a:t>Sensors</a:t>
            </a:r>
          </a:p>
          <a:p>
            <a:pPr lvl="1"/>
            <a:r>
              <a:rPr lang="en-US" sz="2800" dirty="0">
                <a:latin typeface="+mj-lt"/>
                <a:cs typeface="72 Light" panose="020B0303030000000003" pitchFamily="34" charset="0"/>
              </a:rPr>
              <a:t>LiDAR</a:t>
            </a:r>
          </a:p>
          <a:p>
            <a:pPr lvl="1"/>
            <a:r>
              <a:rPr lang="en-US" sz="2800" dirty="0">
                <a:latin typeface="+mj-lt"/>
                <a:cs typeface="72 Light" panose="020B0303030000000003" pitchFamily="34" charset="0"/>
              </a:rPr>
              <a:t>Multispectral</a:t>
            </a:r>
          </a:p>
          <a:p>
            <a:pPr lvl="1"/>
            <a:r>
              <a:rPr lang="en-US" sz="2800" dirty="0">
                <a:latin typeface="+mj-lt"/>
                <a:cs typeface="72 Light" panose="020B0303030000000003" pitchFamily="34" charset="0"/>
              </a:rPr>
              <a:t>Hyperspectral</a:t>
            </a:r>
          </a:p>
          <a:p>
            <a:pPr lvl="1"/>
            <a:r>
              <a:rPr lang="en-US" sz="2800" dirty="0">
                <a:latin typeface="+mj-lt"/>
                <a:cs typeface="72 Light" panose="020B0303030000000003" pitchFamily="34" charset="0"/>
              </a:rPr>
              <a:t>Thermal</a:t>
            </a:r>
          </a:p>
        </p:txBody>
      </p:sp>
      <p:sp>
        <p:nvSpPr>
          <p:cNvPr id="6" name="Title 26">
            <a:extLst>
              <a:ext uri="{FF2B5EF4-FFF2-40B4-BE49-F238E27FC236}">
                <a16:creationId xmlns:a16="http://schemas.microsoft.com/office/drawing/2014/main" id="{0524FB33-6C5E-F010-5830-F0F87A84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27" y="168631"/>
            <a:ext cx="10515600" cy="1325563"/>
          </a:xfrm>
        </p:spPr>
        <p:txBody>
          <a:bodyPr/>
          <a:lstStyle/>
          <a:p>
            <a:r>
              <a:rPr lang="en-US" dirty="0">
                <a:cs typeface="72 Light" panose="020B0303030000000003" pitchFamily="34" charset="0"/>
              </a:rPr>
              <a:t>Remote sensing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29CBF-872F-4ACE-8EB7-5DA7D456EC34}"/>
              </a:ext>
            </a:extLst>
          </p:cNvPr>
          <p:cNvSpPr txBox="1"/>
          <p:nvPr/>
        </p:nvSpPr>
        <p:spPr>
          <a:xfrm>
            <a:off x="7079241" y="1658498"/>
            <a:ext cx="3904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  <a:cs typeface="72 Light" panose="020B0303030000000003" pitchFamily="34" charset="0"/>
              </a:rPr>
              <a:t>Study of physical interaction between light energy and an object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9448C0-8D9F-02BC-4439-C0A253191435}"/>
              </a:ext>
            </a:extLst>
          </p:cNvPr>
          <p:cNvCxnSpPr>
            <a:cxnSpLocks/>
          </p:cNvCxnSpPr>
          <p:nvPr/>
        </p:nvCxnSpPr>
        <p:spPr>
          <a:xfrm flipV="1">
            <a:off x="3727836" y="1144049"/>
            <a:ext cx="3080807" cy="393055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156118-0852-7B53-EED7-116D06879530}"/>
              </a:ext>
            </a:extLst>
          </p:cNvPr>
          <p:cNvCxnSpPr>
            <a:cxnSpLocks/>
          </p:cNvCxnSpPr>
          <p:nvPr/>
        </p:nvCxnSpPr>
        <p:spPr>
          <a:xfrm flipV="1">
            <a:off x="3859184" y="1355287"/>
            <a:ext cx="3025727" cy="417093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6C51A4-B3AB-15CC-AE1E-E9D64DB82E11}"/>
              </a:ext>
            </a:extLst>
          </p:cNvPr>
          <p:cNvSpPr txBox="1"/>
          <p:nvPr/>
        </p:nvSpPr>
        <p:spPr>
          <a:xfrm>
            <a:off x="6808643" y="450451"/>
            <a:ext cx="2660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dirty="0">
                <a:latin typeface="+mj-lt"/>
                <a:cs typeface="72 Light" panose="020B0303030000000003" pitchFamily="34" charset="0"/>
              </a:rPr>
              <a:t>Imaging spectroscopy </a:t>
            </a:r>
          </a:p>
        </p:txBody>
      </p:sp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754E7C4-15CB-0FF9-E80C-14851A3AE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17"/>
          <a:stretch/>
        </p:blipFill>
        <p:spPr>
          <a:xfrm>
            <a:off x="6007803" y="3129574"/>
            <a:ext cx="6139286" cy="368848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EF9616-8C60-6C65-11EC-140F70D4E301}"/>
              </a:ext>
            </a:extLst>
          </p:cNvPr>
          <p:cNvCxnSpPr>
            <a:cxnSpLocks/>
          </p:cNvCxnSpPr>
          <p:nvPr/>
        </p:nvCxnSpPr>
        <p:spPr>
          <a:xfrm>
            <a:off x="7604567" y="2997845"/>
            <a:ext cx="438998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5D6425-8D7B-8643-84A4-04AFBE7927F1}"/>
              </a:ext>
            </a:extLst>
          </p:cNvPr>
          <p:cNvCxnSpPr>
            <a:cxnSpLocks/>
          </p:cNvCxnSpPr>
          <p:nvPr/>
        </p:nvCxnSpPr>
        <p:spPr>
          <a:xfrm>
            <a:off x="5835569" y="3429000"/>
            <a:ext cx="0" cy="320439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9E41194-20CF-E7CF-D679-357CD648425F}"/>
              </a:ext>
            </a:extLst>
          </p:cNvPr>
          <p:cNvSpPr txBox="1"/>
          <p:nvPr/>
        </p:nvSpPr>
        <p:spPr>
          <a:xfrm>
            <a:off x="4404240" y="5111170"/>
            <a:ext cx="3904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+mj-lt"/>
                <a:cs typeface="72 Light" panose="020B0303030000000003" pitchFamily="34" charset="0"/>
              </a:rPr>
              <a:t>Rows: pixels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C89C8C-3A20-4C06-DE58-403178E23A23}"/>
              </a:ext>
            </a:extLst>
          </p:cNvPr>
          <p:cNvSpPr txBox="1"/>
          <p:nvPr/>
        </p:nvSpPr>
        <p:spPr>
          <a:xfrm>
            <a:off x="4055611" y="5938599"/>
            <a:ext cx="1779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  <a:cs typeface="72 Light" panose="020B0303030000000003" pitchFamily="34" charset="0"/>
              </a:rPr>
              <a:t>This dataset is 263580 x 138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0F4288-87E7-3715-2767-707157A87D96}"/>
              </a:ext>
            </a:extLst>
          </p:cNvPr>
          <p:cNvSpPr txBox="1"/>
          <p:nvPr/>
        </p:nvSpPr>
        <p:spPr>
          <a:xfrm>
            <a:off x="8242705" y="2623297"/>
            <a:ext cx="3904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+mj-lt"/>
                <a:cs typeface="72 Light" panose="020B0303030000000003" pitchFamily="34" charset="0"/>
              </a:rPr>
              <a:t>Columns: bands at wavelength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B73073-8C55-55FA-FB5F-AE1E3E1C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14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6">
            <a:extLst>
              <a:ext uri="{FF2B5EF4-FFF2-40B4-BE49-F238E27FC236}">
                <a16:creationId xmlns:a16="http://schemas.microsoft.com/office/drawing/2014/main" id="{0524FB33-6C5E-F010-5830-F0F87A84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27" y="168631"/>
            <a:ext cx="10515600" cy="1325563"/>
          </a:xfrm>
        </p:spPr>
        <p:txBody>
          <a:bodyPr/>
          <a:lstStyle/>
          <a:p>
            <a:r>
              <a:rPr lang="en-US" dirty="0">
                <a:cs typeface="72 Light" panose="020B0303030000000003" pitchFamily="34" charset="0"/>
              </a:rPr>
              <a:t>Imaging spectroscopy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49F448-3E7A-30EC-F999-1796376C0917}"/>
              </a:ext>
            </a:extLst>
          </p:cNvPr>
          <p:cNvGrpSpPr/>
          <p:nvPr/>
        </p:nvGrpSpPr>
        <p:grpSpPr>
          <a:xfrm>
            <a:off x="0" y="1795984"/>
            <a:ext cx="7071706" cy="4194761"/>
            <a:chOff x="677554" y="1240812"/>
            <a:chExt cx="7071706" cy="4194761"/>
          </a:xfrm>
        </p:grpSpPr>
        <p:pic>
          <p:nvPicPr>
            <p:cNvPr id="10" name="Picture 9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7754E7C4-15CB-0FF9-E80C-14851A3AE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217"/>
            <a:stretch/>
          </p:blipFill>
          <p:spPr>
            <a:xfrm>
              <a:off x="1609974" y="1747089"/>
              <a:ext cx="6139286" cy="3688484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AEF9616-8C60-6C65-11EC-140F70D4E301}"/>
                </a:ext>
              </a:extLst>
            </p:cNvPr>
            <p:cNvCxnSpPr>
              <a:cxnSpLocks/>
            </p:cNvCxnSpPr>
            <p:nvPr/>
          </p:nvCxnSpPr>
          <p:spPr>
            <a:xfrm>
              <a:off x="3206738" y="1615360"/>
              <a:ext cx="4389986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5D6425-8D7B-8643-84A4-04AFBE7927F1}"/>
                </a:ext>
              </a:extLst>
            </p:cNvPr>
            <p:cNvCxnSpPr>
              <a:cxnSpLocks/>
            </p:cNvCxnSpPr>
            <p:nvPr/>
          </p:nvCxnSpPr>
          <p:spPr>
            <a:xfrm>
              <a:off x="1437740" y="2046515"/>
              <a:ext cx="0" cy="320439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E41194-20CF-E7CF-D679-357CD648425F}"/>
                </a:ext>
              </a:extLst>
            </p:cNvPr>
            <p:cNvSpPr txBox="1"/>
            <p:nvPr/>
          </p:nvSpPr>
          <p:spPr>
            <a:xfrm rot="16200000">
              <a:off x="-105681" y="3689719"/>
              <a:ext cx="19358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dirty="0">
                  <a:solidFill>
                    <a:srgbClr val="00B050"/>
                  </a:solidFill>
                  <a:latin typeface="+mj-lt"/>
                  <a:cs typeface="72 Light" panose="020B0303030000000003" pitchFamily="34" charset="0"/>
                </a:rPr>
                <a:t>Rows: pixels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0F4288-87E7-3715-2767-707157A87D96}"/>
                </a:ext>
              </a:extLst>
            </p:cNvPr>
            <p:cNvSpPr txBox="1"/>
            <p:nvPr/>
          </p:nvSpPr>
          <p:spPr>
            <a:xfrm>
              <a:off x="3844876" y="1240812"/>
              <a:ext cx="39043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dirty="0">
                  <a:solidFill>
                    <a:srgbClr val="0070C0"/>
                  </a:solidFill>
                  <a:latin typeface="+mj-lt"/>
                  <a:cs typeface="72 Light" panose="020B0303030000000003" pitchFamily="34" charset="0"/>
                </a:rPr>
                <a:t>Columns: bands at wavelength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1657057-D8A4-3FA8-4B20-0E8404BC9DC3}"/>
              </a:ext>
            </a:extLst>
          </p:cNvPr>
          <p:cNvSpPr/>
          <p:nvPr/>
        </p:nvSpPr>
        <p:spPr>
          <a:xfrm>
            <a:off x="1248391" y="5473660"/>
            <a:ext cx="5790657" cy="228600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42EED472-F868-A82B-30C9-23649CF35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457" y="532658"/>
            <a:ext cx="4846906" cy="323127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A0A322-ECDF-D0DE-2746-C7167A69FF72}"/>
              </a:ext>
            </a:extLst>
          </p:cNvPr>
          <p:cNvCxnSpPr>
            <a:cxnSpLocks/>
          </p:cNvCxnSpPr>
          <p:nvPr/>
        </p:nvCxnSpPr>
        <p:spPr>
          <a:xfrm flipV="1">
            <a:off x="7240457" y="3763928"/>
            <a:ext cx="891172" cy="17106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7BB00D-16B0-3504-10A1-29084A0DB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71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3FF05-0C87-C116-20C0-F3E9C0725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grass and a dirt road&#10;&#10;AI-generated content may be incorrect.">
            <a:extLst>
              <a:ext uri="{FF2B5EF4-FFF2-40B4-BE49-F238E27FC236}">
                <a16:creationId xmlns:a16="http://schemas.microsoft.com/office/drawing/2014/main" id="{E406F782-AA65-31A8-4C7D-4641C5BDB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420" y="19925"/>
            <a:ext cx="4160617" cy="3120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A598E-4490-6C2F-5D1B-0A9897345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76" y="254593"/>
            <a:ext cx="10515600" cy="1325563"/>
          </a:xfrm>
        </p:spPr>
        <p:txBody>
          <a:bodyPr/>
          <a:lstStyle/>
          <a:p>
            <a:r>
              <a:rPr lang="en-US" dirty="0"/>
              <a:t>The remote sensing conundrum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8DB53-AE2E-279B-270F-9E726D8A7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76" y="4151536"/>
            <a:ext cx="10515600" cy="225023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3000" dirty="0">
                <a:sym typeface="Wingdings" panose="05000000000000000000" pitchFamily="2" charset="2"/>
              </a:rPr>
              <a:t> </a:t>
            </a:r>
            <a:r>
              <a:rPr lang="en-US" sz="3000" dirty="0"/>
              <a:t>What are the factors impacting the relationship between the remote sensing signal and biodiversity?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0B60D-AAED-8F1D-5D40-485A53DC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ABC-A43D-47AB-9FAD-57A3EA8C3B96}" type="slidenum">
              <a:rPr lang="en-US" smtClean="0"/>
              <a:t>6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B960A42-1AFE-B4D8-0539-425D0FBA27C4}"/>
              </a:ext>
            </a:extLst>
          </p:cNvPr>
          <p:cNvSpPr txBox="1">
            <a:spLocks/>
          </p:cNvSpPr>
          <p:nvPr/>
        </p:nvSpPr>
        <p:spPr>
          <a:xfrm>
            <a:off x="173896" y="1751007"/>
            <a:ext cx="8208186" cy="2400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challenge (and theme) of RS is that remotely sensed metrics are not direct measurements.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They act as proxies of something else.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76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8B671-9EDF-971E-9314-B97714F0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382" y="27363"/>
            <a:ext cx="10515600" cy="1325563"/>
          </a:xfrm>
        </p:spPr>
        <p:txBody>
          <a:bodyPr/>
          <a:lstStyle/>
          <a:p>
            <a:r>
              <a:rPr lang="en-US" dirty="0">
                <a:cs typeface="72 Light" panose="020B0303030000000003" pitchFamily="34" charset="0"/>
              </a:rPr>
              <a:t>Barta Brothers Ranch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554D6-2FFB-E36E-3337-250AD139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87262" y="6359399"/>
            <a:ext cx="2743200" cy="365125"/>
          </a:xfrm>
        </p:spPr>
        <p:txBody>
          <a:bodyPr/>
          <a:lstStyle/>
          <a:p>
            <a:fld id="{8F2DBF26-2C71-448F-B568-9CB5C120A6C9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0361D4-ECD2-F799-296B-687531FDD133}"/>
              </a:ext>
            </a:extLst>
          </p:cNvPr>
          <p:cNvSpPr txBox="1"/>
          <p:nvPr/>
        </p:nvSpPr>
        <p:spPr>
          <a:xfrm>
            <a:off x="10441867" y="3766685"/>
            <a:ext cx="241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Stephenson et al., 2019</a:t>
            </a:r>
          </a:p>
        </p:txBody>
      </p:sp>
      <p:pic>
        <p:nvPicPr>
          <p:cNvPr id="6" name="Picture 5" descr="A map of a number of burn marks&#10;&#10;AI-generated content may be incorrect.">
            <a:extLst>
              <a:ext uri="{FF2B5EF4-FFF2-40B4-BE49-F238E27FC236}">
                <a16:creationId xmlns:a16="http://schemas.microsoft.com/office/drawing/2014/main" id="{27A2856D-3419-E59A-85FC-9CC4F1E02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3"/>
            <a:ext cx="6168662" cy="6832852"/>
          </a:xfrm>
          <a:prstGeom prst="rect">
            <a:avLst/>
          </a:prstGeom>
        </p:spPr>
      </p:pic>
      <p:pic>
        <p:nvPicPr>
          <p:cNvPr id="13" name="Picture 12" descr="A herd of cows in a field&#10;&#10;AI-generated content may be incorrect.">
            <a:extLst>
              <a:ext uri="{FF2B5EF4-FFF2-40B4-BE49-F238E27FC236}">
                <a16:creationId xmlns:a16="http://schemas.microsoft.com/office/drawing/2014/main" id="{93DEEE5F-0B8F-0705-3E34-799E15CF1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56" y="2096966"/>
            <a:ext cx="4821916" cy="36164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8980B71-6271-CDD0-1C41-5D2D9E168804}"/>
              </a:ext>
            </a:extLst>
          </p:cNvPr>
          <p:cNvGrpSpPr/>
          <p:nvPr/>
        </p:nvGrpSpPr>
        <p:grpSpPr>
          <a:xfrm>
            <a:off x="6228794" y="1333862"/>
            <a:ext cx="7068098" cy="5468670"/>
            <a:chOff x="8228647" y="0"/>
            <a:chExt cx="4661157" cy="4059146"/>
          </a:xfrm>
        </p:grpSpPr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40989287-6597-7E1D-B6FD-91783535F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18"/>
            <a:stretch/>
          </p:blipFill>
          <p:spPr>
            <a:xfrm>
              <a:off x="8228647" y="0"/>
              <a:ext cx="3963353" cy="35245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8C7D65-A804-CDD5-1BC8-4A92604C2BE1}"/>
                </a:ext>
              </a:extLst>
            </p:cNvPr>
            <p:cNvSpPr txBox="1"/>
            <p:nvPr/>
          </p:nvSpPr>
          <p:spPr>
            <a:xfrm>
              <a:off x="10473765" y="3540059"/>
              <a:ext cx="2416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72 Light" panose="020B0303030000000003" pitchFamily="34" charset="0"/>
                  <a:cs typeface="72 Light" panose="020B0303030000000003" pitchFamily="34" charset="0"/>
                </a:rPr>
                <a:t>Stephenson et al., 2019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2E4168-B0AB-D1BC-896D-50EC289C55B8}"/>
                </a:ext>
              </a:extLst>
            </p:cNvPr>
            <p:cNvSpPr txBox="1"/>
            <p:nvPr/>
          </p:nvSpPr>
          <p:spPr>
            <a:xfrm>
              <a:off x="10473765" y="3782147"/>
              <a:ext cx="2416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72 Light" panose="020B0303030000000003" pitchFamily="34" charset="0"/>
                  <a:cs typeface="72 Light" panose="020B0303030000000003" pitchFamily="34" charset="0"/>
                </a:rPr>
                <a:t>Schacht et al., 2000</a:t>
              </a:r>
            </a:p>
          </p:txBody>
        </p:sp>
      </p:grpSp>
      <p:sp>
        <p:nvSpPr>
          <p:cNvPr id="12" name="L-Shape 11">
            <a:extLst>
              <a:ext uri="{FF2B5EF4-FFF2-40B4-BE49-F238E27FC236}">
                <a16:creationId xmlns:a16="http://schemas.microsoft.com/office/drawing/2014/main" id="{9C2820C7-72FF-3EB9-EEB3-8027DC8C2CBF}"/>
              </a:ext>
            </a:extLst>
          </p:cNvPr>
          <p:cNvSpPr/>
          <p:nvPr/>
        </p:nvSpPr>
        <p:spPr>
          <a:xfrm rot="10800000">
            <a:off x="4631228" y="3429000"/>
            <a:ext cx="1249338" cy="1303421"/>
          </a:xfrm>
          <a:prstGeom prst="corner">
            <a:avLst>
              <a:gd name="adj1" fmla="val 89336"/>
              <a:gd name="adj2" fmla="val 50000"/>
            </a:avLst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A49923-AFA6-5DA3-D30C-5D9628CE0A2D}"/>
              </a:ext>
            </a:extLst>
          </p:cNvPr>
          <p:cNvSpPr/>
          <p:nvPr/>
        </p:nvSpPr>
        <p:spPr>
          <a:xfrm>
            <a:off x="948504" y="2909559"/>
            <a:ext cx="296171" cy="176006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map of a number of burn marks&#10;&#10;AI-generated content may be incorrect.">
            <a:extLst>
              <a:ext uri="{FF2B5EF4-FFF2-40B4-BE49-F238E27FC236}">
                <a16:creationId xmlns:a16="http://schemas.microsoft.com/office/drawing/2014/main" id="{B7684C0F-2837-5DFB-92B6-069F59A6C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0" t="41919" r="61787" b="54596"/>
          <a:stretch/>
        </p:blipFill>
        <p:spPr>
          <a:xfrm>
            <a:off x="1657350" y="2381250"/>
            <a:ext cx="857250" cy="23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7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8B671-9EDF-971E-9314-B97714F0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" y="-127097"/>
            <a:ext cx="10515600" cy="1325563"/>
          </a:xfrm>
        </p:spPr>
        <p:txBody>
          <a:bodyPr/>
          <a:lstStyle/>
          <a:p>
            <a:r>
              <a:rPr lang="en-US" dirty="0">
                <a:cs typeface="72 Light" panose="020B0303030000000003" pitchFamily="34" charset="0"/>
              </a:rPr>
              <a:t>Landscape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D0F2D7E-DEC2-EB06-EAF0-C4C2BE17AA3B}"/>
              </a:ext>
            </a:extLst>
          </p:cNvPr>
          <p:cNvGrpSpPr/>
          <p:nvPr/>
        </p:nvGrpSpPr>
        <p:grpSpPr>
          <a:xfrm>
            <a:off x="8613432" y="0"/>
            <a:ext cx="3606846" cy="6858000"/>
            <a:chOff x="8055280" y="0"/>
            <a:chExt cx="3606846" cy="6858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5E8CC05-37D0-D11F-747D-742110219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5280" y="0"/>
              <a:ext cx="3606846" cy="6858000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5E6F3FA-6B7C-797C-CECF-230A7EA772A8}"/>
                </a:ext>
              </a:extLst>
            </p:cNvPr>
            <p:cNvSpPr/>
            <p:nvPr/>
          </p:nvSpPr>
          <p:spPr>
            <a:xfrm>
              <a:off x="10356888" y="1999409"/>
              <a:ext cx="4539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1AE35AD-B3B5-EE45-E184-6775971E3B43}"/>
                </a:ext>
              </a:extLst>
            </p:cNvPr>
            <p:cNvSpPr/>
            <p:nvPr/>
          </p:nvSpPr>
          <p:spPr>
            <a:xfrm>
              <a:off x="9094276" y="5503544"/>
              <a:ext cx="4539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N7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CCAC1B-78CC-140C-063F-6F1BBB8263F4}"/>
                </a:ext>
              </a:extLst>
            </p:cNvPr>
            <p:cNvSpPr/>
            <p:nvPr/>
          </p:nvSpPr>
          <p:spPr>
            <a:xfrm>
              <a:off x="8660221" y="1999409"/>
              <a:ext cx="450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N3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7A45E0F-DFEA-0A91-3EAE-3EAE213D33D9}"/>
                </a:ext>
              </a:extLst>
            </p:cNvPr>
            <p:cNvSpPr/>
            <p:nvPr/>
          </p:nvSpPr>
          <p:spPr>
            <a:xfrm>
              <a:off x="9126509" y="455525"/>
              <a:ext cx="450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N2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A635E26-1A34-5339-F11C-129F0C7301B5}"/>
                </a:ext>
              </a:extLst>
            </p:cNvPr>
            <p:cNvSpPr/>
            <p:nvPr/>
          </p:nvSpPr>
          <p:spPr>
            <a:xfrm>
              <a:off x="10594572" y="5525994"/>
              <a:ext cx="450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N8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B1BA3C2-AF98-2722-DF26-3F4788EB705F}"/>
                </a:ext>
              </a:extLst>
            </p:cNvPr>
            <p:cNvSpPr/>
            <p:nvPr/>
          </p:nvSpPr>
          <p:spPr>
            <a:xfrm>
              <a:off x="10594572" y="3728018"/>
              <a:ext cx="450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N6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5B6CBCD-876D-9073-94F6-9D8CFBD3E10F}"/>
                </a:ext>
              </a:extLst>
            </p:cNvPr>
            <p:cNvSpPr/>
            <p:nvPr/>
          </p:nvSpPr>
          <p:spPr>
            <a:xfrm>
              <a:off x="8781512" y="3664505"/>
              <a:ext cx="450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N5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54C9D9D-46DC-73FE-2674-764A5681ADD6}"/>
              </a:ext>
            </a:extLst>
          </p:cNvPr>
          <p:cNvSpPr txBox="1"/>
          <p:nvPr/>
        </p:nvSpPr>
        <p:spPr>
          <a:xfrm>
            <a:off x="307355" y="1402347"/>
            <a:ext cx="790858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Dune position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Dune top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North facing slope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South facing slope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Interdune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0000"/>
              </a:solidFill>
              <a:latin typeface="+mj-lt"/>
              <a:cs typeface="72 Light" panose="020B03030300000000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Digital elevation model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Elevation</a:t>
            </a:r>
          </a:p>
          <a:p>
            <a:pPr lvl="1" fontAlgn="base"/>
            <a:endParaRPr lang="en-US" sz="2600" dirty="0">
              <a:solidFill>
                <a:srgbClr val="000000"/>
              </a:solidFill>
              <a:latin typeface="+mj-lt"/>
              <a:cs typeface="72 Light" panose="020B03030300000000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1CDE1-A5CB-63F8-B7A3-C00EDF47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BF26-2C71-448F-B568-9CB5C120A6C9}" type="slidenum">
              <a:rPr lang="en-US" smtClean="0"/>
              <a:t>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755AB6-86F8-03BA-FDA5-92FCD3A2BEF2}"/>
              </a:ext>
            </a:extLst>
          </p:cNvPr>
          <p:cNvGrpSpPr/>
          <p:nvPr/>
        </p:nvGrpSpPr>
        <p:grpSpPr>
          <a:xfrm>
            <a:off x="4626013" y="25894"/>
            <a:ext cx="4661157" cy="4059146"/>
            <a:chOff x="8228647" y="0"/>
            <a:chExt cx="4661157" cy="4059146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2FE867E2-DF2E-DAFC-7D4E-BA8246E02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18"/>
            <a:stretch/>
          </p:blipFill>
          <p:spPr>
            <a:xfrm>
              <a:off x="8228647" y="0"/>
              <a:ext cx="3963353" cy="35245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C96401-B826-A03C-EAAB-6003234904C3}"/>
                </a:ext>
              </a:extLst>
            </p:cNvPr>
            <p:cNvSpPr txBox="1"/>
            <p:nvPr/>
          </p:nvSpPr>
          <p:spPr>
            <a:xfrm>
              <a:off x="10473765" y="3540059"/>
              <a:ext cx="2416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j-lt"/>
                  <a:cs typeface="72 Light" panose="020B0303030000000003" pitchFamily="34" charset="0"/>
                </a:rPr>
                <a:t>Stephenson et al., 2019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B00D5A-D741-B785-1AD6-3D17D80E178E}"/>
                </a:ext>
              </a:extLst>
            </p:cNvPr>
            <p:cNvSpPr txBox="1"/>
            <p:nvPr/>
          </p:nvSpPr>
          <p:spPr>
            <a:xfrm>
              <a:off x="10473765" y="3782147"/>
              <a:ext cx="2416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j-lt"/>
                  <a:cs typeface="72 Light" panose="020B0303030000000003" pitchFamily="34" charset="0"/>
                </a:rPr>
                <a:t>Schacht et al., 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857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8B671-9EDF-971E-9314-B97714F0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3" y="-34246"/>
            <a:ext cx="10515600" cy="1325563"/>
          </a:xfrm>
        </p:spPr>
        <p:txBody>
          <a:bodyPr/>
          <a:lstStyle/>
          <a:p>
            <a:r>
              <a:rPr lang="en-US" dirty="0">
                <a:cs typeface="72 Light" panose="020B0303030000000003" pitchFamily="34" charset="0"/>
              </a:rPr>
              <a:t>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A4CF36-CDC1-D218-34E3-D7C5664038A6}"/>
              </a:ext>
            </a:extLst>
          </p:cNvPr>
          <p:cNvSpPr txBox="1"/>
          <p:nvPr/>
        </p:nvSpPr>
        <p:spPr>
          <a:xfrm>
            <a:off x="734120" y="1190598"/>
            <a:ext cx="98249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Grazing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j-lt"/>
                <a:cs typeface="72 Light" panose="020B0303030000000003" pitchFamily="34" charset="0"/>
              </a:rPr>
              <a:t>Deferred rotational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Patch burn grazing  </a:t>
            </a:r>
            <a:endParaRPr lang="en-US" sz="3000" b="0" i="0" dirty="0">
              <a:solidFill>
                <a:srgbClr val="242424"/>
              </a:solidFill>
              <a:effectLst/>
              <a:latin typeface="+mj-lt"/>
              <a:cs typeface="72 Light" panose="020B03030300000000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j-lt"/>
                <a:cs typeface="72 Light" panose="020B0303030000000003" pitchFamily="34" charset="0"/>
              </a:rPr>
              <a:t>P</a:t>
            </a:r>
            <a:r>
              <a:rPr lang="en-US" sz="3000" dirty="0">
                <a:solidFill>
                  <a:srgbClr val="000000"/>
                </a:solidFill>
                <a:latin typeface="+mj-lt"/>
                <a:cs typeface="72 Light" panose="020B0303030000000003" pitchFamily="34" charset="0"/>
              </a:rPr>
              <a:t>rescribed burning</a:t>
            </a:r>
            <a:endParaRPr lang="en-US" sz="3000" b="0" i="0" dirty="0">
              <a:solidFill>
                <a:srgbClr val="000000"/>
              </a:solidFill>
              <a:effectLst/>
              <a:latin typeface="+mj-lt"/>
              <a:cs typeface="72 Light" panose="020B0303030000000003" pitchFamily="34" charset="0"/>
            </a:endParaRPr>
          </a:p>
        </p:txBody>
      </p:sp>
      <p:pic>
        <p:nvPicPr>
          <p:cNvPr id="4" name="Picture 3" descr="A herd of cattle grazing in a field&#10;&#10;Description automatically generated">
            <a:extLst>
              <a:ext uri="{FF2B5EF4-FFF2-40B4-BE49-F238E27FC236}">
                <a16:creationId xmlns:a16="http://schemas.microsoft.com/office/drawing/2014/main" id="{A40C3A4C-0E5F-AE67-618B-D6FF2698D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0431" y="427093"/>
            <a:ext cx="3470042" cy="26025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D679F0B-C75B-ED2A-542F-8D35AB9CB838}"/>
              </a:ext>
            </a:extLst>
          </p:cNvPr>
          <p:cNvGrpSpPr/>
          <p:nvPr/>
        </p:nvGrpSpPr>
        <p:grpSpPr>
          <a:xfrm>
            <a:off x="8585154" y="0"/>
            <a:ext cx="3606846" cy="6858000"/>
            <a:chOff x="8055280" y="0"/>
            <a:chExt cx="3606846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1FF775-6AC3-1107-27E9-C77F97F71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5280" y="0"/>
              <a:ext cx="3606846" cy="68580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71AFBB-A512-9459-BF62-E6A86D01AE64}"/>
                </a:ext>
              </a:extLst>
            </p:cNvPr>
            <p:cNvSpPr/>
            <p:nvPr/>
          </p:nvSpPr>
          <p:spPr>
            <a:xfrm>
              <a:off x="10356888" y="1999409"/>
              <a:ext cx="4539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F5D4531-86E7-7611-F914-28614C928BA0}"/>
                </a:ext>
              </a:extLst>
            </p:cNvPr>
            <p:cNvSpPr/>
            <p:nvPr/>
          </p:nvSpPr>
          <p:spPr>
            <a:xfrm>
              <a:off x="9094276" y="5503544"/>
              <a:ext cx="4539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DBBAE3B-2157-D184-2268-3A771B570844}"/>
                </a:ext>
              </a:extLst>
            </p:cNvPr>
            <p:cNvSpPr/>
            <p:nvPr/>
          </p:nvSpPr>
          <p:spPr>
            <a:xfrm>
              <a:off x="8660221" y="1999409"/>
              <a:ext cx="450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N3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9DCE968-6578-7DAD-A426-E97769BEAADF}"/>
                </a:ext>
              </a:extLst>
            </p:cNvPr>
            <p:cNvSpPr/>
            <p:nvPr/>
          </p:nvSpPr>
          <p:spPr>
            <a:xfrm>
              <a:off x="9126509" y="455525"/>
              <a:ext cx="450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B072AC2-97A3-EB96-1E9F-EE3C9E8CFE83}"/>
                </a:ext>
              </a:extLst>
            </p:cNvPr>
            <p:cNvSpPr/>
            <p:nvPr/>
          </p:nvSpPr>
          <p:spPr>
            <a:xfrm>
              <a:off x="10594572" y="5525994"/>
              <a:ext cx="450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N8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C23EFC-A537-6CE3-D47C-ECE02A377FB3}"/>
                </a:ext>
              </a:extLst>
            </p:cNvPr>
            <p:cNvSpPr/>
            <p:nvPr/>
          </p:nvSpPr>
          <p:spPr>
            <a:xfrm>
              <a:off x="10594572" y="3728018"/>
              <a:ext cx="450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N6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ADE1C3-A80F-0AF5-3C36-1BE48ADD6238}"/>
                </a:ext>
              </a:extLst>
            </p:cNvPr>
            <p:cNvSpPr/>
            <p:nvPr/>
          </p:nvSpPr>
          <p:spPr>
            <a:xfrm>
              <a:off x="8781512" y="3664505"/>
              <a:ext cx="450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N5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6C812F4-C978-FB83-C7EE-718B7A7B0DF8}"/>
              </a:ext>
            </a:extLst>
          </p:cNvPr>
          <p:cNvSpPr/>
          <p:nvPr/>
        </p:nvSpPr>
        <p:spPr>
          <a:xfrm>
            <a:off x="8842443" y="3498952"/>
            <a:ext cx="3349557" cy="3331464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B74ADC-A052-4088-E5AE-0B0AFDC14524}"/>
              </a:ext>
            </a:extLst>
          </p:cNvPr>
          <p:cNvCxnSpPr>
            <a:cxnSpLocks/>
          </p:cNvCxnSpPr>
          <p:nvPr/>
        </p:nvCxnSpPr>
        <p:spPr>
          <a:xfrm>
            <a:off x="8786124" y="103727"/>
            <a:ext cx="2000820" cy="0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1ADEF-A97B-4672-E9A0-088FF2DC331C}"/>
              </a:ext>
            </a:extLst>
          </p:cNvPr>
          <p:cNvCxnSpPr>
            <a:cxnSpLocks/>
          </p:cNvCxnSpPr>
          <p:nvPr/>
        </p:nvCxnSpPr>
        <p:spPr>
          <a:xfrm flipV="1">
            <a:off x="8810835" y="103727"/>
            <a:ext cx="0" cy="3284231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EDD993-FC95-A7DB-059B-850D99F43DB5}"/>
              </a:ext>
            </a:extLst>
          </p:cNvPr>
          <p:cNvCxnSpPr>
            <a:cxnSpLocks/>
          </p:cNvCxnSpPr>
          <p:nvPr/>
        </p:nvCxnSpPr>
        <p:spPr>
          <a:xfrm flipV="1">
            <a:off x="10783290" y="91456"/>
            <a:ext cx="0" cy="1558104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5C811F2-92C0-D5C8-B1D7-75ACE577630E}"/>
              </a:ext>
            </a:extLst>
          </p:cNvPr>
          <p:cNvCxnSpPr>
            <a:cxnSpLocks/>
          </p:cNvCxnSpPr>
          <p:nvPr/>
        </p:nvCxnSpPr>
        <p:spPr>
          <a:xfrm flipH="1">
            <a:off x="10762560" y="1685353"/>
            <a:ext cx="1233585" cy="0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EC04ABD-484E-4959-D153-76DC78F8B32C}"/>
              </a:ext>
            </a:extLst>
          </p:cNvPr>
          <p:cNvCxnSpPr>
            <a:cxnSpLocks/>
          </p:cNvCxnSpPr>
          <p:nvPr/>
        </p:nvCxnSpPr>
        <p:spPr>
          <a:xfrm flipH="1" flipV="1">
            <a:off x="8798684" y="3387958"/>
            <a:ext cx="3197461" cy="4104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66E3568-3C55-4FA7-834B-1A8240025A78}"/>
              </a:ext>
            </a:extLst>
          </p:cNvPr>
          <p:cNvCxnSpPr>
            <a:cxnSpLocks/>
          </p:cNvCxnSpPr>
          <p:nvPr/>
        </p:nvCxnSpPr>
        <p:spPr>
          <a:xfrm flipV="1">
            <a:off x="11996145" y="1673944"/>
            <a:ext cx="0" cy="1755056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AC1B0C1A-BEFD-DF3A-DEED-12E2DE69B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080885"/>
              </p:ext>
            </p:extLst>
          </p:nvPr>
        </p:nvGraphicFramePr>
        <p:xfrm>
          <a:off x="0" y="3463380"/>
          <a:ext cx="8585153" cy="3394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9701">
                  <a:extLst>
                    <a:ext uri="{9D8B030D-6E8A-4147-A177-3AD203B41FA5}">
                      <a16:colId xmlns:a16="http://schemas.microsoft.com/office/drawing/2014/main" val="1621602977"/>
                    </a:ext>
                  </a:extLst>
                </a:gridCol>
                <a:gridCol w="4403051">
                  <a:extLst>
                    <a:ext uri="{9D8B030D-6E8A-4147-A177-3AD203B41FA5}">
                      <a16:colId xmlns:a16="http://schemas.microsoft.com/office/drawing/2014/main" val="659654367"/>
                    </a:ext>
                  </a:extLst>
                </a:gridCol>
                <a:gridCol w="3112401">
                  <a:extLst>
                    <a:ext uri="{9D8B030D-6E8A-4147-A177-3AD203B41FA5}">
                      <a16:colId xmlns:a16="http://schemas.microsoft.com/office/drawing/2014/main" val="181032726"/>
                    </a:ext>
                  </a:extLst>
                </a:gridCol>
              </a:tblGrid>
              <a:tr h="424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Pasture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Grazing treatment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Burn treatment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963967"/>
                  </a:ext>
                </a:extLst>
              </a:tr>
              <a:tr h="424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N2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Stocking 0.78 aum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None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4776088"/>
                  </a:ext>
                </a:extLst>
              </a:tr>
              <a:tr h="424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N3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Stocking 0.78 aum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None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4080760"/>
                  </a:ext>
                </a:extLst>
              </a:tr>
              <a:tr h="424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N4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Stocking 0.78 aum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Burned 2023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8879537"/>
                  </a:ext>
                </a:extLst>
              </a:tr>
              <a:tr h="424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N5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Stocking 0.71 aum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Burned 2022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3799730"/>
                  </a:ext>
                </a:extLst>
              </a:tr>
              <a:tr h="424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N6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Stocking 0.71 aum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Burned 2023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8232782"/>
                  </a:ext>
                </a:extLst>
              </a:tr>
              <a:tr h="424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N7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Stocking 0.71 aum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None (projected 2025)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1242517"/>
                  </a:ext>
                </a:extLst>
              </a:tr>
              <a:tr h="424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N8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Stocking 0.71 aum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Burned 2024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1610101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B7D708EC-13CD-732C-8601-475381FAF971}"/>
              </a:ext>
            </a:extLst>
          </p:cNvPr>
          <p:cNvSpPr txBox="1"/>
          <p:nvPr/>
        </p:nvSpPr>
        <p:spPr>
          <a:xfrm>
            <a:off x="9003024" y="4015688"/>
            <a:ext cx="2539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Patch burn grazing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2709DF-FC01-02FD-3BD8-8F3235CD9BDC}"/>
              </a:ext>
            </a:extLst>
          </p:cNvPr>
          <p:cNvSpPr txBox="1"/>
          <p:nvPr/>
        </p:nvSpPr>
        <p:spPr>
          <a:xfrm>
            <a:off x="8823167" y="167336"/>
            <a:ext cx="1449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Deferred 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rotational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008F5-5907-2A53-8446-A6170E71B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BF26-2C71-448F-B568-9CB5C120A6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57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15958</TotalTime>
  <Words>539</Words>
  <Application>Microsoft Office PowerPoint</Application>
  <PresentationFormat>Widescreen</PresentationFormat>
  <Paragraphs>210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72 Light</vt:lpstr>
      <vt:lpstr>Aptos</vt:lpstr>
      <vt:lpstr>Aptos Display</vt:lpstr>
      <vt:lpstr>Arial</vt:lpstr>
      <vt:lpstr>Times New Roman</vt:lpstr>
      <vt:lpstr>Wingdings</vt:lpstr>
      <vt:lpstr>Office Theme</vt:lpstr>
      <vt:lpstr>From Pixels to Pastures:  A Remote Sensing Perspective on Sandhills Complexity</vt:lpstr>
      <vt:lpstr>Remote sensing (RS) of biodiversity</vt:lpstr>
      <vt:lpstr>Remote sensing data</vt:lpstr>
      <vt:lpstr>Remote sensing data</vt:lpstr>
      <vt:lpstr>Imaging spectroscopy</vt:lpstr>
      <vt:lpstr>The remote sensing conundrum</vt:lpstr>
      <vt:lpstr>Barta Brothers Ranch</vt:lpstr>
      <vt:lpstr>Landscape</vt:lpstr>
      <vt:lpstr>Management</vt:lpstr>
      <vt:lpstr>Spectral  images</vt:lpstr>
      <vt:lpstr>Plant species data</vt:lpstr>
      <vt:lpstr>PowerPoint Presentation</vt:lpstr>
      <vt:lpstr>Image Cluster analysis</vt:lpstr>
      <vt:lpstr>PowerPoint Presentation</vt:lpstr>
      <vt:lpstr>Cattle movement</vt:lpstr>
      <vt:lpstr>PowerPoint Presentation</vt:lpstr>
      <vt:lpstr>Calculating image-sampled metrics</vt:lpstr>
      <vt:lpstr>An attempt</vt:lpstr>
      <vt:lpstr>Calculating image-sampled metrics</vt:lpstr>
      <vt:lpstr>PowerPoint Presentation</vt:lpstr>
      <vt:lpstr>Thanks!</vt:lpstr>
      <vt:lpstr>PowerPoint Presentation</vt:lpstr>
      <vt:lpstr>PowerPoint Presentation</vt:lpstr>
    </vt:vector>
  </TitlesOfParts>
  <Company>University of Nebraska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Catherine Chan</dc:creator>
  <cp:lastModifiedBy>Catherine Chan</cp:lastModifiedBy>
  <cp:revision>57</cp:revision>
  <dcterms:created xsi:type="dcterms:W3CDTF">2025-04-01T01:27:50Z</dcterms:created>
  <dcterms:modified xsi:type="dcterms:W3CDTF">2025-04-23T11:56:40Z</dcterms:modified>
</cp:coreProperties>
</file>