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66" r:id="rId5"/>
  </p:sldIdLst>
  <p:sldSz cx="103632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6A64FF-851E-FA13-B6FE-5F18249076C3}" v="1" dt="2025-05-06T16:30:29.8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94660"/>
  </p:normalViewPr>
  <p:slideViewPr>
    <p:cSldViewPr snapToGrid="0">
      <p:cViewPr varScale="1">
        <p:scale>
          <a:sx n="85" d="100"/>
          <a:sy n="85" d="100"/>
        </p:scale>
        <p:origin x="85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386A64FF-851E-FA13-B6FE-5F18249076C3}"/>
    <pc:docChg chg="delSld">
      <pc:chgData name="" userId="" providerId="" clId="Web-{386A64FF-851E-FA13-B6FE-5F18249076C3}" dt="2025-05-06T16:30:29.865" v="0"/>
      <pc:docMkLst>
        <pc:docMk/>
      </pc:docMkLst>
      <pc:sldChg chg="del">
        <pc:chgData name="" userId="" providerId="" clId="Web-{386A64FF-851E-FA13-B6FE-5F18249076C3}" dt="2025-05-06T16:30:29.865" v="0"/>
        <pc:sldMkLst>
          <pc:docMk/>
          <pc:sldMk cId="375026868" sldId="265"/>
        </pc:sldMkLst>
      </pc:sldChg>
    </pc:docChg>
  </pc:docChgLst>
  <pc:docChgLst>
    <pc:chgData name="Mark Mesarch" userId="S::mmesarch1@unl.edu::fd75836f-3fa6-4a98-816b-47e02b05421f" providerId="AD" clId="Web-{40A05DBD-C513-D196-BD80-DA9909CDD033}"/>
    <pc:docChg chg="addSld modSld">
      <pc:chgData name="Mark Mesarch" userId="S::mmesarch1@unl.edu::fd75836f-3fa6-4a98-816b-47e02b05421f" providerId="AD" clId="Web-{40A05DBD-C513-D196-BD80-DA9909CDD033}" dt="2025-04-30T16:31:38.493" v="49" actId="20577"/>
      <pc:docMkLst>
        <pc:docMk/>
      </pc:docMkLst>
      <pc:sldChg chg="addSp modSp add replId">
        <pc:chgData name="Mark Mesarch" userId="S::mmesarch1@unl.edu::fd75836f-3fa6-4a98-816b-47e02b05421f" providerId="AD" clId="Web-{40A05DBD-C513-D196-BD80-DA9909CDD033}" dt="2025-04-30T16:31:38.493" v="49" actId="20577"/>
        <pc:sldMkLst>
          <pc:docMk/>
          <pc:sldMk cId="1045007822" sldId="266"/>
        </pc:sldMkLst>
        <pc:spChg chg="add mod">
          <ac:chgData name="Mark Mesarch" userId="S::mmesarch1@unl.edu::fd75836f-3fa6-4a98-816b-47e02b05421f" providerId="AD" clId="Web-{40A05DBD-C513-D196-BD80-DA9909CDD033}" dt="2025-04-30T16:31:38.493" v="49" actId="20577"/>
          <ac:spMkLst>
            <pc:docMk/>
            <pc:sldMk cId="1045007822" sldId="266"/>
            <ac:spMk id="2" creationId="{7BD4C445-B61B-1FD1-DC59-B043B2D53F76}"/>
          </ac:spMkLst>
        </pc:spChg>
        <pc:spChg chg="mod">
          <ac:chgData name="Mark Mesarch" userId="S::mmesarch1@unl.edu::fd75836f-3fa6-4a98-816b-47e02b05421f" providerId="AD" clId="Web-{40A05DBD-C513-D196-BD80-DA9909CDD033}" dt="2025-04-30T16:31:03.194" v="44" actId="14100"/>
          <ac:spMkLst>
            <pc:docMk/>
            <pc:sldMk cId="1045007822" sldId="266"/>
            <ac:spMk id="3" creationId="{905E692E-7A22-28E2-E669-1F0B288DC36C}"/>
          </ac:spMkLst>
        </pc:spChg>
      </pc:sldChg>
    </pc:docChg>
  </pc:docChgLst>
  <pc:docChgLst>
    <pc:chgData name="Mark Mesarch" userId="fd75836f-3fa6-4a98-816b-47e02b05421f" providerId="ADAL" clId="{E0F9F381-FF20-493A-8FEF-38EE67BBCC5E}"/>
    <pc:docChg chg="undo custSel addSld delSld modSld">
      <pc:chgData name="Mark Mesarch" userId="fd75836f-3fa6-4a98-816b-47e02b05421f" providerId="ADAL" clId="{E0F9F381-FF20-493A-8FEF-38EE67BBCC5E}" dt="2025-05-06T16:13:05.899" v="37" actId="47"/>
      <pc:docMkLst>
        <pc:docMk/>
      </pc:docMkLst>
      <pc:sldChg chg="modSp mod">
        <pc:chgData name="Mark Mesarch" userId="fd75836f-3fa6-4a98-816b-47e02b05421f" providerId="ADAL" clId="{E0F9F381-FF20-493A-8FEF-38EE67BBCC5E}" dt="2025-04-30T16:35:32.266" v="35" actId="20577"/>
        <pc:sldMkLst>
          <pc:docMk/>
          <pc:sldMk cId="1045007822" sldId="266"/>
        </pc:sldMkLst>
        <pc:spChg chg="mod">
          <ac:chgData name="Mark Mesarch" userId="fd75836f-3fa6-4a98-816b-47e02b05421f" providerId="ADAL" clId="{E0F9F381-FF20-493A-8FEF-38EE67BBCC5E}" dt="2025-04-30T16:33:50.603" v="27" actId="6549"/>
          <ac:spMkLst>
            <pc:docMk/>
            <pc:sldMk cId="1045007822" sldId="266"/>
            <ac:spMk id="2" creationId="{7BD4C445-B61B-1FD1-DC59-B043B2D53F76}"/>
          </ac:spMkLst>
        </pc:spChg>
        <pc:spChg chg="mod">
          <ac:chgData name="Mark Mesarch" userId="fd75836f-3fa6-4a98-816b-47e02b05421f" providerId="ADAL" clId="{E0F9F381-FF20-493A-8FEF-38EE67BBCC5E}" dt="2025-04-30T16:35:32.266" v="35" actId="20577"/>
          <ac:spMkLst>
            <pc:docMk/>
            <pc:sldMk cId="1045007822" sldId="266"/>
            <ac:spMk id="3" creationId="{905E692E-7A22-28E2-E669-1F0B288DC36C}"/>
          </ac:spMkLst>
        </pc:spChg>
      </pc:sldChg>
      <pc:sldChg chg="add del">
        <pc:chgData name="Mark Mesarch" userId="fd75836f-3fa6-4a98-816b-47e02b05421f" providerId="ADAL" clId="{E0F9F381-FF20-493A-8FEF-38EE67BBCC5E}" dt="2025-05-06T16:13:05.899" v="37" actId="47"/>
        <pc:sldMkLst>
          <pc:docMk/>
          <pc:sldMk cId="1363297943" sldId="26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7240" y="1272014"/>
            <a:ext cx="880872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95400" y="4082310"/>
            <a:ext cx="77724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2469527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817397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16167" y="413808"/>
            <a:ext cx="2234566"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12470" y="413808"/>
            <a:ext cx="6574156"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1271253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619271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073" y="1937705"/>
            <a:ext cx="893826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707073" y="5201393"/>
            <a:ext cx="893826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2028272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12470" y="2069042"/>
            <a:ext cx="440436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246370" y="2069042"/>
            <a:ext cx="440436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2224700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3820" y="413813"/>
            <a:ext cx="893826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713822" y="1905321"/>
            <a:ext cx="4384119"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713822" y="2839085"/>
            <a:ext cx="4384119"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246371" y="1905321"/>
            <a:ext cx="440571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246371" y="2839085"/>
            <a:ext cx="440571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4139178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2021835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4189913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3820" y="518160"/>
            <a:ext cx="3342402"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405710" y="1119083"/>
            <a:ext cx="5246370"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13820" y="2331720"/>
            <a:ext cx="3342402"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2937646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3820" y="518160"/>
            <a:ext cx="3342402"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405710" y="1119083"/>
            <a:ext cx="5246370"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713820" y="2331720"/>
            <a:ext cx="3342402"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3829135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12470" y="413813"/>
            <a:ext cx="893826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12470" y="2069042"/>
            <a:ext cx="893826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12470" y="7203865"/>
            <a:ext cx="233172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67419A1D-A2FB-4D15-98EC-76AEF76B4544}" type="datetimeFigureOut">
              <a:rPr lang="en-US" smtClean="0"/>
              <a:t>5/6/2025</a:t>
            </a:fld>
            <a:endParaRPr lang="en-US" dirty="0"/>
          </a:p>
        </p:txBody>
      </p:sp>
      <p:sp>
        <p:nvSpPr>
          <p:cNvPr id="5" name="Footer Placeholder 4"/>
          <p:cNvSpPr>
            <a:spLocks noGrp="1"/>
          </p:cNvSpPr>
          <p:nvPr>
            <p:ph type="ftr" sz="quarter" idx="3"/>
          </p:nvPr>
        </p:nvSpPr>
        <p:spPr>
          <a:xfrm>
            <a:off x="3432810" y="7203865"/>
            <a:ext cx="349758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319010" y="7203865"/>
            <a:ext cx="233172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CB2BE5CC-BD64-462B-8ED0-0663D560F73A}" type="slidenum">
              <a:rPr lang="en-US" smtClean="0"/>
              <a:t>‹#›</a:t>
            </a:fld>
            <a:endParaRPr lang="en-US" dirty="0"/>
          </a:p>
        </p:txBody>
      </p:sp>
    </p:spTree>
    <p:extLst>
      <p:ext uri="{BB962C8B-B14F-4D97-AF65-F5344CB8AC3E}">
        <p14:creationId xmlns:p14="http://schemas.microsoft.com/office/powerpoint/2010/main" val="42539934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F4D315-210A-5B6D-283A-07543E96C92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04FD39-EC0E-0D09-D56A-8659D9FD350C}"/>
              </a:ext>
            </a:extLst>
          </p:cNvPr>
          <p:cNvSpPr/>
          <p:nvPr/>
        </p:nvSpPr>
        <p:spPr>
          <a:xfrm>
            <a:off x="343737" y="450262"/>
            <a:ext cx="1488627" cy="3170213"/>
          </a:xfrm>
          <a:prstGeom prst="rect">
            <a:avLst/>
          </a:prstGeom>
        </p:spPr>
        <p:txBody>
          <a:bodyPr wrap="square" numCol="1" spcCol="457200">
            <a:noAutofit/>
          </a:bodyPr>
          <a:lstStyle/>
          <a:p>
            <a:pPr algn="ctr"/>
            <a:endParaRPr lang="en-US" sz="927" dirty="0">
              <a:solidFill>
                <a:schemeClr val="bg1"/>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01BCF5A4-151C-8667-7367-58175BE32992}"/>
              </a:ext>
            </a:extLst>
          </p:cNvPr>
          <p:cNvSpPr/>
          <p:nvPr/>
        </p:nvSpPr>
        <p:spPr>
          <a:xfrm>
            <a:off x="1444191" y="1681422"/>
            <a:ext cx="6785411" cy="584775"/>
          </a:xfrm>
          <a:prstGeom prst="rect">
            <a:avLst/>
          </a:prstGeom>
        </p:spPr>
        <p:txBody>
          <a:bodyPr wrap="square">
            <a:spAutoFit/>
          </a:bodyPr>
          <a:lstStyle/>
          <a:p>
            <a:pPr algn="ctr"/>
            <a:r>
              <a:rPr lang="en-US" sz="3200" b="1" dirty="0">
                <a:solidFill>
                  <a:schemeClr val="accent2">
                    <a:lumMod val="75000"/>
                  </a:schemeClr>
                </a:solidFill>
                <a:latin typeface="Arial" panose="020B0604020202020204" pitchFamily="34" charset="0"/>
                <a:cs typeface="Arial" panose="020B0604020202020204" pitchFamily="34" charset="0"/>
              </a:rPr>
              <a:t>NRES 208  ||  </a:t>
            </a:r>
            <a:r>
              <a:rPr lang="en-US" sz="2000" b="1" dirty="0">
                <a:solidFill>
                  <a:schemeClr val="accent2">
                    <a:lumMod val="75000"/>
                  </a:schemeClr>
                </a:solidFill>
                <a:latin typeface="Arial" panose="020B0604020202020204" pitchFamily="34" charset="0"/>
                <a:cs typeface="Arial" panose="020B0604020202020204" pitchFamily="34" charset="0"/>
              </a:rPr>
              <a:t>3 credit hours</a:t>
            </a:r>
            <a:endParaRPr lang="en-US" sz="2000" i="1" dirty="0">
              <a:solidFill>
                <a:schemeClr val="bg2">
                  <a:lumMod val="10000"/>
                </a:schemeClr>
              </a:solidFill>
            </a:endParaRPr>
          </a:p>
        </p:txBody>
      </p:sp>
      <p:sp>
        <p:nvSpPr>
          <p:cNvPr id="6" name="Title 1">
            <a:extLst>
              <a:ext uri="{FF2B5EF4-FFF2-40B4-BE49-F238E27FC236}">
                <a16:creationId xmlns:a16="http://schemas.microsoft.com/office/drawing/2014/main" id="{DB8D6F5B-9E95-908B-D175-FD82D25FAEB6}"/>
              </a:ext>
            </a:extLst>
          </p:cNvPr>
          <p:cNvSpPr txBox="1">
            <a:spLocks/>
          </p:cNvSpPr>
          <p:nvPr/>
        </p:nvSpPr>
        <p:spPr>
          <a:xfrm>
            <a:off x="825960" y="487161"/>
            <a:ext cx="9020004" cy="1234629"/>
          </a:xfrm>
          <a:prstGeom prst="rect">
            <a:avLst/>
          </a:prstGeom>
          <a:noFill/>
        </p:spPr>
        <p:txBody>
          <a:bodyPr vert="horz" lIns="70658" tIns="494607" rIns="70658" bIns="494607" rtlCol="0" anchor="ctr">
            <a:noAutofit/>
          </a:bodyPr>
          <a:lstStyle>
            <a:lvl1pPr algn="l" defTabSz="777240" rtl="0" eaLnBrk="1" latinLnBrk="0" hangingPunct="1">
              <a:lnSpc>
                <a:spcPct val="90000"/>
              </a:lnSpc>
              <a:spcBef>
                <a:spcPct val="0"/>
              </a:spcBef>
              <a:buNone/>
              <a:defRPr sz="3740" kern="1200">
                <a:solidFill>
                  <a:schemeClr val="tx1"/>
                </a:solidFill>
                <a:latin typeface="+mj-lt"/>
                <a:ea typeface="+mj-ea"/>
                <a:cs typeface="+mj-cs"/>
              </a:defRPr>
            </a:lvl1pPr>
          </a:lstStyle>
          <a:p>
            <a:pPr algn="ctr"/>
            <a:r>
              <a:rPr lang="en-US" sz="5100" dirty="0">
                <a:solidFill>
                  <a:schemeClr val="accent2">
                    <a:lumMod val="75000"/>
                  </a:schemeClr>
                </a:solidFill>
                <a:latin typeface="Arial Black" panose="020B0A04020102020204" pitchFamily="34" charset="0"/>
              </a:rPr>
              <a:t>Climate Literacy in Natural Resources</a:t>
            </a:r>
            <a:br>
              <a:rPr lang="en-US" sz="5100" dirty="0">
                <a:solidFill>
                  <a:schemeClr val="accent2">
                    <a:lumMod val="75000"/>
                  </a:schemeClr>
                </a:solidFill>
                <a:latin typeface="Arial Black" panose="020B0A04020102020204" pitchFamily="34" charset="0"/>
              </a:rPr>
            </a:br>
            <a:endParaRPr lang="en-US" sz="2164" dirty="0">
              <a:solidFill>
                <a:schemeClr val="accent2">
                  <a:lumMod val="75000"/>
                </a:schemeClr>
              </a:solidFill>
              <a:latin typeface="Arial Black" panose="020B0A04020102020204" pitchFamily="34" charset="0"/>
              <a:cs typeface="Aparajita" panose="020B0604020202020204" pitchFamily="34" charset="0"/>
            </a:endParaRPr>
          </a:p>
        </p:txBody>
      </p:sp>
      <p:sp>
        <p:nvSpPr>
          <p:cNvPr id="8" name="Rectangle 7">
            <a:extLst>
              <a:ext uri="{FF2B5EF4-FFF2-40B4-BE49-F238E27FC236}">
                <a16:creationId xmlns:a16="http://schemas.microsoft.com/office/drawing/2014/main" id="{8AA29F87-CB37-8581-B791-1582C5C7FF29}"/>
              </a:ext>
            </a:extLst>
          </p:cNvPr>
          <p:cNvSpPr/>
          <p:nvPr/>
        </p:nvSpPr>
        <p:spPr>
          <a:xfrm>
            <a:off x="8338270" y="4183921"/>
            <a:ext cx="1872533" cy="1740092"/>
          </a:xfrm>
          <a:prstGeom prst="rect">
            <a:avLst/>
          </a:prstGeom>
          <a:solidFill>
            <a:schemeClr val="accent2">
              <a:lumMod val="75000"/>
            </a:schemeClr>
          </a:solidFill>
        </p:spPr>
        <p:txBody>
          <a:bodyPr wrap="square" anchor="ctr" anchorCtr="1">
            <a:noAutofit/>
          </a:bodyPr>
          <a:lstStyle/>
          <a:p>
            <a:pPr algn="ctr">
              <a:lnSpc>
                <a:spcPct val="150000"/>
              </a:lnSpc>
            </a:pPr>
            <a:r>
              <a:rPr lang="en-US" sz="2800" b="1" kern="1500" dirty="0">
                <a:solidFill>
                  <a:schemeClr val="bg1"/>
                </a:solidFill>
                <a:latin typeface="Arial" panose="020B0604020202020204" pitchFamily="34" charset="0"/>
                <a:cs typeface="Arial" panose="020B0604020202020204" pitchFamily="34" charset="0"/>
              </a:rPr>
              <a:t>Fall 2025</a:t>
            </a:r>
          </a:p>
          <a:p>
            <a:pPr algn="ctr">
              <a:lnSpc>
                <a:spcPct val="150000"/>
              </a:lnSpc>
            </a:pPr>
            <a:r>
              <a:rPr lang="en-US" sz="1600" kern="1500" dirty="0">
                <a:solidFill>
                  <a:schemeClr val="bg1"/>
                </a:solidFill>
                <a:latin typeface="Arial" panose="020B0604020202020204" pitchFamily="34" charset="0"/>
                <a:cs typeface="Arial" panose="020B0604020202020204" pitchFamily="34" charset="0"/>
              </a:rPr>
              <a:t>MWF 9-9:50</a:t>
            </a:r>
          </a:p>
          <a:p>
            <a:pPr algn="ctr">
              <a:lnSpc>
                <a:spcPct val="150000"/>
              </a:lnSpc>
            </a:pPr>
            <a:r>
              <a:rPr lang="en-US" sz="1600" kern="1500" dirty="0">
                <a:solidFill>
                  <a:schemeClr val="bg1"/>
                </a:solidFill>
                <a:latin typeface="Arial" panose="020B0604020202020204" pitchFamily="34" charset="0"/>
                <a:cs typeface="Arial" panose="020B0604020202020204" pitchFamily="34" charset="0"/>
              </a:rPr>
              <a:t>163 Hardin Hall</a:t>
            </a:r>
            <a:endParaRPr lang="en-US" sz="1600" dirty="0">
              <a:solidFill>
                <a:schemeClr val="bg1"/>
              </a:solidFill>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304F5AC3-F84D-4FB7-E55D-34B4CC2463AB}"/>
              </a:ext>
            </a:extLst>
          </p:cNvPr>
          <p:cNvPicPr>
            <a:picLocks noChangeAspect="1"/>
          </p:cNvPicPr>
          <p:nvPr/>
        </p:nvPicPr>
        <p:blipFill rotWithShape="1">
          <a:blip r:embed="rId2">
            <a:extLst>
              <a:ext uri="{28A0092B-C50C-407E-A947-70E740481C1C}">
                <a14:useLocalDpi xmlns:a14="http://schemas.microsoft.com/office/drawing/2010/main" val="0"/>
              </a:ext>
            </a:extLst>
          </a:blip>
          <a:srcRect t="10681" b="10681"/>
          <a:stretch/>
        </p:blipFill>
        <p:spPr>
          <a:xfrm>
            <a:off x="152403" y="4183924"/>
            <a:ext cx="8077199" cy="3574429"/>
          </a:xfrm>
          <a:prstGeom prst="rect">
            <a:avLst/>
          </a:prstGeom>
        </p:spPr>
      </p:pic>
      <p:sp>
        <p:nvSpPr>
          <p:cNvPr id="10" name="Rectangle 9">
            <a:extLst>
              <a:ext uri="{FF2B5EF4-FFF2-40B4-BE49-F238E27FC236}">
                <a16:creationId xmlns:a16="http://schemas.microsoft.com/office/drawing/2014/main" id="{B0A651D2-27EE-8CA2-C350-3B234E5D3A84}"/>
              </a:ext>
            </a:extLst>
          </p:cNvPr>
          <p:cNvSpPr/>
          <p:nvPr/>
        </p:nvSpPr>
        <p:spPr>
          <a:xfrm>
            <a:off x="8327070" y="6023612"/>
            <a:ext cx="1872533" cy="1740092"/>
          </a:xfrm>
          <a:prstGeom prst="rect">
            <a:avLst/>
          </a:prstGeom>
          <a:solidFill>
            <a:schemeClr val="accent2">
              <a:lumMod val="75000"/>
            </a:schemeClr>
          </a:solidFill>
        </p:spPr>
        <p:txBody>
          <a:bodyPr wrap="square" anchor="ctr" anchorCtr="1">
            <a:noAutofit/>
          </a:bodyPr>
          <a:lstStyle/>
          <a:p>
            <a:pPr algn="ctr">
              <a:lnSpc>
                <a:spcPct val="150000"/>
              </a:lnSpc>
            </a:pPr>
            <a:r>
              <a:rPr lang="en-US" sz="2000" b="1" i="1" dirty="0">
                <a:solidFill>
                  <a:schemeClr val="bg1"/>
                </a:solidFill>
                <a:latin typeface="Arial" panose="020B0604020202020204" pitchFamily="34" charset="0"/>
                <a:cs typeface="Arial" panose="020B0604020202020204" pitchFamily="34" charset="0"/>
              </a:rPr>
              <a:t>Questions? </a:t>
            </a:r>
            <a:br>
              <a:rPr lang="en-US" sz="1600" i="1" dirty="0">
                <a:solidFill>
                  <a:schemeClr val="bg1"/>
                </a:solidFill>
                <a:latin typeface="Arial" panose="020B0604020202020204" pitchFamily="34" charset="0"/>
                <a:cs typeface="Arial" panose="020B0604020202020204" pitchFamily="34" charset="0"/>
              </a:rPr>
            </a:br>
            <a:r>
              <a:rPr lang="en-US" i="1" dirty="0">
                <a:solidFill>
                  <a:schemeClr val="bg1"/>
                </a:solidFill>
                <a:latin typeface="Arial" panose="020B0604020202020204" pitchFamily="34" charset="0"/>
                <a:cs typeface="Arial" panose="020B0604020202020204" pitchFamily="34" charset="0"/>
              </a:rPr>
              <a:t>Michael Hayes </a:t>
            </a:r>
            <a:r>
              <a:rPr lang="en-US" sz="1400" i="1" dirty="0">
                <a:solidFill>
                  <a:schemeClr val="bg1"/>
                </a:solidFill>
                <a:latin typeface="Arial" panose="020B0604020202020204" pitchFamily="34" charset="0"/>
                <a:cs typeface="Arial" panose="020B0604020202020204" pitchFamily="34" charset="0"/>
              </a:rPr>
              <a:t>mhayes2@unl.edu</a:t>
            </a:r>
            <a:endParaRPr lang="en-US" sz="1100" i="1"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905E692E-7A22-28E2-E669-1F0B288DC36C}"/>
              </a:ext>
            </a:extLst>
          </p:cNvPr>
          <p:cNvSpPr txBox="1"/>
          <p:nvPr/>
        </p:nvSpPr>
        <p:spPr>
          <a:xfrm>
            <a:off x="665172" y="2389839"/>
            <a:ext cx="4833647" cy="2031325"/>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b="1" dirty="0">
                <a:latin typeface="Arial"/>
                <a:cs typeface="Arial"/>
              </a:rPr>
              <a:t>Explore how climate shapes the world and its natural resources</a:t>
            </a:r>
            <a:endParaRPr lang="en-US" dirty="0"/>
          </a:p>
          <a:p>
            <a:pPr marL="285750" indent="-285750">
              <a:buFont typeface="Arial" panose="020B0604020202020204" pitchFamily="34" charset="0"/>
              <a:buChar char="•"/>
            </a:pPr>
            <a:r>
              <a:rPr lang="en-US" b="1" dirty="0">
                <a:latin typeface="Arial"/>
                <a:cs typeface="Arial"/>
              </a:rPr>
              <a:t>Understand </a:t>
            </a:r>
          </a:p>
          <a:p>
            <a:pPr marL="742950" lvl="1" indent="-285750">
              <a:buFont typeface="Courier New" panose="020B0604020202020204" pitchFamily="34" charset="0"/>
              <a:buChar char="o"/>
            </a:pPr>
            <a:r>
              <a:rPr lang="en-US" b="1" dirty="0">
                <a:latin typeface="Arial"/>
                <a:cs typeface="Arial"/>
              </a:rPr>
              <a:t>Earth’s climate system</a:t>
            </a:r>
          </a:p>
          <a:p>
            <a:pPr marL="742950" lvl="1" indent="-285750">
              <a:buFont typeface="Courier New" panose="020B0604020202020204" pitchFamily="34" charset="0"/>
              <a:buChar char="o"/>
            </a:pPr>
            <a:r>
              <a:rPr lang="en-US" b="1" dirty="0">
                <a:latin typeface="Arial"/>
                <a:cs typeface="Arial"/>
              </a:rPr>
              <a:t>Earth’s six interconnected spheres</a:t>
            </a:r>
            <a:endParaRPr lang="en-US" dirty="0">
              <a:latin typeface="Calibri" panose="020F0502020204030204"/>
              <a:ea typeface="Calibri" panose="020F0502020204030204"/>
              <a:cs typeface="Calibri" panose="020F0502020204030204"/>
            </a:endParaRPr>
          </a:p>
          <a:p>
            <a:pPr marL="742950" lvl="1" indent="-285750">
              <a:buFont typeface="Courier New" panose="020B0604020202020204" pitchFamily="34" charset="0"/>
              <a:buChar char="o"/>
            </a:pPr>
            <a:r>
              <a:rPr lang="en-US" b="1" dirty="0">
                <a:latin typeface="Arial"/>
                <a:cs typeface="Arial"/>
              </a:rPr>
              <a:t>C</a:t>
            </a:r>
            <a:r>
              <a:rPr lang="en-US" b="1">
                <a:latin typeface="Arial"/>
                <a:cs typeface="Arial"/>
              </a:rPr>
              <a:t>hallenges </a:t>
            </a:r>
            <a:r>
              <a:rPr lang="en-US" b="1" dirty="0">
                <a:latin typeface="Arial"/>
                <a:cs typeface="Arial"/>
              </a:rPr>
              <a:t>of climate change</a:t>
            </a:r>
            <a:endParaRPr lang="en-US" dirty="0">
              <a:ea typeface="Calibri"/>
              <a:cs typeface="Calibri"/>
            </a:endParaRPr>
          </a:p>
          <a:p>
            <a:endParaRPr lang="en-US" dirty="0"/>
          </a:p>
        </p:txBody>
      </p:sp>
      <p:sp>
        <p:nvSpPr>
          <p:cNvPr id="2" name="TextBox 1">
            <a:extLst>
              <a:ext uri="{FF2B5EF4-FFF2-40B4-BE49-F238E27FC236}">
                <a16:creationId xmlns:a16="http://schemas.microsoft.com/office/drawing/2014/main" id="{7BD4C445-B61B-1FD1-DC59-B043B2D53F76}"/>
              </a:ext>
            </a:extLst>
          </p:cNvPr>
          <p:cNvSpPr txBox="1"/>
          <p:nvPr/>
        </p:nvSpPr>
        <p:spPr>
          <a:xfrm>
            <a:off x="5744142" y="2424869"/>
            <a:ext cx="3953886"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en-US" b="1" dirty="0">
                <a:latin typeface="Arial"/>
                <a:cs typeface="Arial"/>
              </a:rPr>
              <a:t>Required for</a:t>
            </a:r>
            <a:br>
              <a:rPr lang="en-US" b="1" dirty="0">
                <a:latin typeface="Arial"/>
                <a:cs typeface="Arial"/>
              </a:rPr>
            </a:br>
            <a:r>
              <a:rPr lang="en-US" b="1" dirty="0">
                <a:latin typeface="Arial"/>
                <a:cs typeface="Arial"/>
              </a:rPr>
              <a:t>Environmental Science major &amp; Applied Climate Science minor </a:t>
            </a:r>
          </a:p>
          <a:p>
            <a:pPr marL="285750" indent="-285750">
              <a:buFont typeface="Arial" panose="020B0604020202020204" pitchFamily="34" charset="0"/>
              <a:buChar char="•"/>
            </a:pPr>
            <a:endParaRPr lang="en-US" b="1" dirty="0">
              <a:latin typeface="Arial"/>
              <a:cs typeface="Arial"/>
            </a:endParaRPr>
          </a:p>
          <a:p>
            <a:pPr marL="285750" indent="-285750">
              <a:buFont typeface="Arial" panose="020B0604020202020204" pitchFamily="34" charset="0"/>
              <a:buChar char="•"/>
            </a:pPr>
            <a:r>
              <a:rPr lang="en-US" b="1" dirty="0">
                <a:latin typeface="Arial"/>
                <a:cs typeface="Arial"/>
              </a:rPr>
              <a:t>No Prerequisites</a:t>
            </a:r>
          </a:p>
          <a:p>
            <a:pPr algn="l"/>
            <a:endParaRPr lang="en-US" dirty="0"/>
          </a:p>
        </p:txBody>
      </p:sp>
    </p:spTree>
    <p:extLst>
      <p:ext uri="{BB962C8B-B14F-4D97-AF65-F5344CB8AC3E}">
        <p14:creationId xmlns:p14="http://schemas.microsoft.com/office/powerpoint/2010/main" val="10450078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orizontal_ClassFlyer2" id="{C4D7FE40-659F-4501-A56C-0B9F4D3F3867}" vid="{77D07D01-1534-426A-81FC-515F937159C3}"/>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C78F70765FE8049A71734158BE3CD13" ma:contentTypeVersion="18" ma:contentTypeDescription="Create a new document." ma:contentTypeScope="" ma:versionID="55f1002e745d02d0da369550fe93375c">
  <xsd:schema xmlns:xsd="http://www.w3.org/2001/XMLSchema" xmlns:xs="http://www.w3.org/2001/XMLSchema" xmlns:p="http://schemas.microsoft.com/office/2006/metadata/properties" xmlns:ns2="6646d793-93ca-4a35-b9a3-b8ca6ec6296f" xmlns:ns3="25e07b17-599c-47c3-8535-06c46d04d493" targetNamespace="http://schemas.microsoft.com/office/2006/metadata/properties" ma:root="true" ma:fieldsID="3fc3a09f5452d90cf5543019ab0bf601" ns2:_="" ns3:_="">
    <xsd:import namespace="6646d793-93ca-4a35-b9a3-b8ca6ec6296f"/>
    <xsd:import namespace="25e07b17-599c-47c3-8535-06c46d04d49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46d793-93ca-4a35-b9a3-b8ca6ec629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9e8d040-3cf8-41ce-a03b-17301c6837b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5e07b17-599c-47c3-8535-06c46d04d4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7d8ef7d-e6b0-4ea3-844f-5071e5c026e3}" ma:internalName="TaxCatchAll" ma:showField="CatchAllData" ma:web="25e07b17-599c-47c3-8535-06c46d04d49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5e07b17-599c-47c3-8535-06c46d04d493" xsi:nil="true"/>
    <lcf76f155ced4ddcb4097134ff3c332f xmlns="6646d793-93ca-4a35-b9a3-b8ca6ec6296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BE1B34C-E79F-4B22-9010-57FC530188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46d793-93ca-4a35-b9a3-b8ca6ec6296f"/>
    <ds:schemaRef ds:uri="25e07b17-599c-47c3-8535-06c46d04d4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43A472D-A1F5-409F-AC22-940960722EA6}">
  <ds:schemaRefs>
    <ds:schemaRef ds:uri="http://schemas.microsoft.com/sharepoint/v3/contenttype/forms"/>
  </ds:schemaRefs>
</ds:datastoreItem>
</file>

<file path=customXml/itemProps3.xml><?xml version="1.0" encoding="utf-8"?>
<ds:datastoreItem xmlns:ds="http://schemas.openxmlformats.org/officeDocument/2006/customXml" ds:itemID="{9E3866B1-D7EA-4A49-A01E-9D3C833E7E45}">
  <ds:schemaRefs>
    <ds:schemaRef ds:uri="http://schemas.microsoft.com/office/2006/metadata/properties"/>
    <ds:schemaRef ds:uri="http://schemas.microsoft.com/office/infopath/2007/PartnerControls"/>
    <ds:schemaRef ds:uri="25e07b17-599c-47c3-8535-06c46d04d493"/>
    <ds:schemaRef ds:uri="6646d793-93ca-4a35-b9a3-b8ca6ec6296f"/>
  </ds:schemaRefs>
</ds:datastoreItem>
</file>

<file path=docProps/app.xml><?xml version="1.0" encoding="utf-8"?>
<Properties xmlns="http://schemas.openxmlformats.org/officeDocument/2006/extended-properties" xmlns:vt="http://schemas.openxmlformats.org/officeDocument/2006/docPropsVTypes">
  <Template>Horizonal_Flyers_Template (003)</Template>
  <TotalTime>68</TotalTime>
  <Words>144</Words>
  <Application>Microsoft Office PowerPoint</Application>
  <PresentationFormat>Custom</PresentationFormat>
  <Paragraphs>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  Use high resolution images. Not sure how to find them? Ask Shawna.  When description type is too big, it reduces readability. Keep large type for headlines and subheads only.  Keep it short and sweet. This is promoting your class and doesn’t need to act as your syllabus.   Let one, engaging photo do the work to sell your class.   Change the colors to match your photo. Not sure how to do that? Ask Shawna.  UNL/SNR logos are not necessary for class flyers.</dc:title>
  <dc:creator>Sara Winn</dc:creator>
  <cp:lastModifiedBy>Mark Mesarch</cp:lastModifiedBy>
  <cp:revision>33</cp:revision>
  <dcterms:created xsi:type="dcterms:W3CDTF">2022-09-26T15:13:35Z</dcterms:created>
  <dcterms:modified xsi:type="dcterms:W3CDTF">2025-05-06T16:30:30Z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0x010100BC78F70765FE8049A71734158BE3CD13</vt:lpwstr>
  </property>
  <property fmtid="{D5CDD505-2E9C-101B-9397-08002B2CF9AE}" pid="3" name="MediaServiceImageTags">
    <vt:lpwstr/>
  </property>
</Properties>
</file>