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108" d="100"/>
          <a:sy n="108" d="100"/>
        </p:scale>
        <p:origin x="3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353414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38109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383008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80706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68344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60691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435999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175588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74189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377713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7419A1D-A2FB-4D15-98EC-76AEF76B4544}" type="datetimeFigureOut">
              <a:rPr lang="en-US" smtClean="0"/>
              <a:t>2/20/2025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2BE5CC-BD64-462B-8ED0-0663D560F73A}" type="slidenum">
              <a:rPr lang="en-US" smtClean="0"/>
              <a:t>‹#›</a:t>
            </a:fld>
            <a:endParaRPr lang="en-US" dirty="0"/>
          </a:p>
        </p:txBody>
      </p:sp>
    </p:spTree>
    <p:extLst>
      <p:ext uri="{BB962C8B-B14F-4D97-AF65-F5344CB8AC3E}">
        <p14:creationId xmlns:p14="http://schemas.microsoft.com/office/powerpoint/2010/main" val="247353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7419A1D-A2FB-4D15-98EC-76AEF76B4544}" type="datetimeFigureOut">
              <a:rPr lang="en-US" smtClean="0"/>
              <a:t>2/20/2025</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CB2BE5CC-BD64-462B-8ED0-0663D560F73A}" type="slidenum">
              <a:rPr lang="en-US" smtClean="0"/>
              <a:t>‹#›</a:t>
            </a:fld>
            <a:endParaRPr lang="en-US" dirty="0"/>
          </a:p>
        </p:txBody>
      </p:sp>
    </p:spTree>
    <p:extLst>
      <p:ext uri="{BB962C8B-B14F-4D97-AF65-F5344CB8AC3E}">
        <p14:creationId xmlns:p14="http://schemas.microsoft.com/office/powerpoint/2010/main" val="3035115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sky, outdoor, nature, cloud&#10;&#10;Description automatically generated">
            <a:extLst>
              <a:ext uri="{FF2B5EF4-FFF2-40B4-BE49-F238E27FC236}">
                <a16:creationId xmlns:a16="http://schemas.microsoft.com/office/drawing/2014/main" id="{E06A8DC4-CA07-396A-1770-ACC323E99939}"/>
              </a:ext>
            </a:extLst>
          </p:cNvPr>
          <p:cNvPicPr>
            <a:picLocks noChangeAspect="1"/>
          </p:cNvPicPr>
          <p:nvPr/>
        </p:nvPicPr>
        <p:blipFill rotWithShape="1">
          <a:blip r:embed="rId2">
            <a:extLst>
              <a:ext uri="{28A0092B-C50C-407E-A947-70E740481C1C}">
                <a14:useLocalDpi xmlns:a14="http://schemas.microsoft.com/office/drawing/2010/main" val="0"/>
              </a:ext>
            </a:extLst>
          </a:blip>
          <a:srcRect t="11420" b="13618"/>
          <a:stretch/>
        </p:blipFill>
        <p:spPr>
          <a:xfrm>
            <a:off x="0" y="8795"/>
            <a:ext cx="7772400" cy="4369777"/>
          </a:xfrm>
          <a:prstGeom prst="rect">
            <a:avLst/>
          </a:prstGeom>
        </p:spPr>
      </p:pic>
      <p:sp>
        <p:nvSpPr>
          <p:cNvPr id="2" name="Rectangle 1"/>
          <p:cNvSpPr/>
          <p:nvPr/>
        </p:nvSpPr>
        <p:spPr>
          <a:xfrm>
            <a:off x="5207619" y="4379570"/>
            <a:ext cx="2579271" cy="5678832"/>
          </a:xfrm>
          <a:prstGeom prst="rect">
            <a:avLst/>
          </a:prstGeom>
          <a:solidFill>
            <a:schemeClr val="accent4">
              <a:lumMod val="50000"/>
            </a:schemeClr>
          </a:solidFill>
        </p:spPr>
        <p:txBody>
          <a:bodyPr wrap="square" anchor="ctr" anchorCtr="1">
            <a:noAutofit/>
          </a:bodyPr>
          <a:lstStyle/>
          <a:p>
            <a:pPr algn="ctr"/>
            <a:r>
              <a:rPr lang="en-US" sz="2000" b="1" kern="1500">
                <a:solidFill>
                  <a:schemeClr val="bg1"/>
                </a:solidFill>
                <a:latin typeface="Arial" panose="020B0604020202020204" pitchFamily="34" charset="0"/>
                <a:cs typeface="Arial" panose="020B0604020202020204" pitchFamily="34" charset="0"/>
              </a:rPr>
              <a:t>Fall 2025</a:t>
            </a:r>
            <a:endParaRPr lang="en-US" sz="2000" b="1" kern="1500" dirty="0">
              <a:solidFill>
                <a:schemeClr val="bg1"/>
              </a:solidFill>
              <a:latin typeface="Arial" panose="020B0604020202020204" pitchFamily="34" charset="0"/>
              <a:cs typeface="Arial" panose="020B0604020202020204" pitchFamily="34" charset="0"/>
            </a:endParaRPr>
          </a:p>
          <a:p>
            <a:pPr algn="ctr"/>
            <a:r>
              <a:rPr lang="en-US" kern="1500" dirty="0">
                <a:solidFill>
                  <a:schemeClr val="bg1"/>
                </a:solidFill>
                <a:latin typeface="Arial" panose="020B0604020202020204" pitchFamily="34" charset="0"/>
                <a:cs typeface="Arial" panose="020B0604020202020204" pitchFamily="34" charset="0"/>
              </a:rPr>
              <a:t>MWF 9-9:50</a:t>
            </a:r>
          </a:p>
          <a:p>
            <a:pPr algn="ctr"/>
            <a:r>
              <a:rPr lang="en-US" kern="1500" dirty="0">
                <a:solidFill>
                  <a:schemeClr val="bg1"/>
                </a:solidFill>
                <a:latin typeface="Arial" panose="020B0604020202020204" pitchFamily="34" charset="0"/>
                <a:cs typeface="Arial" panose="020B0604020202020204" pitchFamily="34" charset="0"/>
              </a:rPr>
              <a:t>163 Hardin Hall</a:t>
            </a:r>
            <a:endParaRPr lang="en-US" dirty="0">
              <a:solidFill>
                <a:schemeClr val="bg1"/>
              </a:solidFill>
              <a:latin typeface="Arial" panose="020B0604020202020204" pitchFamily="34" charset="0"/>
              <a:cs typeface="Arial" panose="020B0604020202020204" pitchFamily="34" charset="0"/>
            </a:endParaRPr>
          </a:p>
          <a:p>
            <a:pPr algn="ctr"/>
            <a:endParaRPr lang="en-US" sz="1600" b="1" dirty="0">
              <a:solidFill>
                <a:schemeClr val="bg1"/>
              </a:solidFill>
              <a:latin typeface="Arial" panose="020B0604020202020204" pitchFamily="34" charset="0"/>
              <a:cs typeface="Arial" panose="020B0604020202020204" pitchFamily="34" charset="0"/>
            </a:endParaRPr>
          </a:p>
          <a:p>
            <a:pPr algn="ctr"/>
            <a:r>
              <a:rPr lang="en-US" sz="1600" i="1" dirty="0">
                <a:solidFill>
                  <a:schemeClr val="bg1"/>
                </a:solidFill>
                <a:latin typeface="Arial" panose="020B0604020202020204" pitchFamily="34" charset="0"/>
                <a:cs typeface="Arial" panose="020B0604020202020204" pitchFamily="34" charset="0"/>
              </a:rPr>
              <a:t>Questions? </a:t>
            </a:r>
            <a:br>
              <a:rPr lang="en-US" sz="1600" i="1" dirty="0">
                <a:solidFill>
                  <a:schemeClr val="bg1"/>
                </a:solidFill>
                <a:latin typeface="Arial" panose="020B0604020202020204" pitchFamily="34" charset="0"/>
                <a:cs typeface="Arial" panose="020B0604020202020204" pitchFamily="34" charset="0"/>
              </a:rPr>
            </a:br>
            <a:r>
              <a:rPr lang="en-US" sz="1600" i="1" dirty="0">
                <a:solidFill>
                  <a:schemeClr val="bg1"/>
                </a:solidFill>
                <a:latin typeface="Arial" panose="020B0604020202020204" pitchFamily="34" charset="0"/>
                <a:cs typeface="Arial" panose="020B0604020202020204" pitchFamily="34" charset="0"/>
              </a:rPr>
              <a:t>Contact Michael Hayes at </a:t>
            </a:r>
            <a:br>
              <a:rPr lang="en-US" sz="1600" i="1" dirty="0">
                <a:solidFill>
                  <a:schemeClr val="bg1"/>
                </a:solidFill>
                <a:latin typeface="Arial" panose="020B0604020202020204" pitchFamily="34" charset="0"/>
                <a:cs typeface="Arial" panose="020B0604020202020204" pitchFamily="34" charset="0"/>
              </a:rPr>
            </a:br>
            <a:r>
              <a:rPr lang="en-US" sz="1600" i="1" dirty="0">
                <a:solidFill>
                  <a:schemeClr val="bg1"/>
                </a:solidFill>
                <a:latin typeface="Arial" panose="020B0604020202020204" pitchFamily="34" charset="0"/>
                <a:cs typeface="Arial" panose="020B0604020202020204" pitchFamily="34" charset="0"/>
              </a:rPr>
              <a:t>mhayes2@unl.edu</a:t>
            </a:r>
          </a:p>
        </p:txBody>
      </p:sp>
      <p:sp>
        <p:nvSpPr>
          <p:cNvPr id="4" name="Rectangle 3"/>
          <p:cNvSpPr/>
          <p:nvPr/>
        </p:nvSpPr>
        <p:spPr>
          <a:xfrm>
            <a:off x="505295" y="6630286"/>
            <a:ext cx="4702324" cy="2929594"/>
          </a:xfrm>
          <a:prstGeom prst="rect">
            <a:avLst/>
          </a:prstGeom>
        </p:spPr>
        <p:txBody>
          <a:bodyPr wrap="square" numCol="1" spcCol="457200">
            <a:noAutofit/>
          </a:bodyPr>
          <a:lstStyle/>
          <a:p>
            <a:pPr marL="171450" indent="-171450">
              <a:spcAft>
                <a:spcPts val="600"/>
              </a:spcAft>
              <a:buClr>
                <a:srgbClr val="CC9900"/>
              </a:buClr>
              <a:buFont typeface="Arial" panose="020B0604020202020204" pitchFamily="34" charset="0"/>
              <a:buChar char="»"/>
            </a:pPr>
            <a:r>
              <a:rPr lang="en-US" sz="1600" dirty="0">
                <a:latin typeface="Arial" panose="020B0604020202020204" pitchFamily="34" charset="0"/>
                <a:cs typeface="Arial" panose="020B0604020202020204" pitchFamily="34" charset="0"/>
              </a:rPr>
              <a:t>Outcome one: knowledge regarding the climate system and the issues of climate variability and change.</a:t>
            </a:r>
          </a:p>
          <a:p>
            <a:pPr marL="171450" indent="-171450">
              <a:spcAft>
                <a:spcPts val="600"/>
              </a:spcAft>
              <a:buClr>
                <a:srgbClr val="CC9900"/>
              </a:buClr>
              <a:buFont typeface="Arial" panose="020B0604020202020204" pitchFamily="34" charset="0"/>
              <a:buChar char="»"/>
            </a:pPr>
            <a:r>
              <a:rPr lang="en-US" sz="1600" dirty="0">
                <a:latin typeface="Arial" panose="020B0604020202020204" pitchFamily="34" charset="0"/>
                <a:cs typeface="Arial" panose="020B0604020202020204" pitchFamily="34" charset="0"/>
              </a:rPr>
              <a:t>Outcome two: knowledge of the six different spheres of the climate system: atmosphere, hydrosphere, biosphere, cryosphere, lithosphere, and anthroposphere.</a:t>
            </a:r>
          </a:p>
          <a:p>
            <a:pPr marL="171450" indent="-171450">
              <a:spcAft>
                <a:spcPts val="600"/>
              </a:spcAft>
              <a:buClr>
                <a:srgbClr val="CC9900"/>
              </a:buClr>
              <a:buFont typeface="Arial" panose="020B0604020202020204" pitchFamily="34" charset="0"/>
              <a:buChar char="»"/>
            </a:pPr>
            <a:r>
              <a:rPr lang="en-US" sz="1600" dirty="0">
                <a:latin typeface="Arial" panose="020B0604020202020204" pitchFamily="34" charset="0"/>
                <a:cs typeface="Arial" panose="020B0604020202020204" pitchFamily="34" charset="0"/>
              </a:rPr>
              <a:t>Outcome three: understanding of the key linkages between climate and natural resources.</a:t>
            </a:r>
          </a:p>
        </p:txBody>
      </p:sp>
      <p:sp>
        <p:nvSpPr>
          <p:cNvPr id="5" name="Rectangle 4"/>
          <p:cNvSpPr/>
          <p:nvPr/>
        </p:nvSpPr>
        <p:spPr>
          <a:xfrm>
            <a:off x="505295" y="4394485"/>
            <a:ext cx="4536605" cy="2308324"/>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For students who want to learn about climate and its impacts on our natural resources. You will develop an understanding of the climate system and the interactions with the environment. It is a required class for the Environmental Science major and the Applied Climate Science minor.</a:t>
            </a:r>
            <a:endParaRPr lang="en-US" sz="1600" b="1" i="1" dirty="0">
              <a:solidFill>
                <a:schemeClr val="bg2">
                  <a:lumMod val="10000"/>
                </a:schemeClr>
              </a:solidFill>
              <a:latin typeface="Arial" panose="020B0604020202020204" pitchFamily="34" charset="0"/>
              <a:cs typeface="Arial" panose="020B0604020202020204" pitchFamily="34" charset="0"/>
            </a:endParaRPr>
          </a:p>
        </p:txBody>
      </p:sp>
      <p:sp>
        <p:nvSpPr>
          <p:cNvPr id="6" name="Title 1"/>
          <p:cNvSpPr txBox="1">
            <a:spLocks/>
          </p:cNvSpPr>
          <p:nvPr/>
        </p:nvSpPr>
        <p:spPr>
          <a:xfrm>
            <a:off x="0" y="2866549"/>
            <a:ext cx="7786890" cy="1469876"/>
          </a:xfrm>
          <a:prstGeom prst="rect">
            <a:avLst/>
          </a:prstGeom>
          <a:noFill/>
        </p:spPr>
        <p:txBody>
          <a:bodyPr vert="horz" lIns="91440" tIns="640080" rIns="91440" bIns="640080" rtlCol="0" anchor="ctr">
            <a:noAutofit/>
          </a:bodyPr>
          <a:lstStyle>
            <a:lvl1pPr algn="l" defTabSz="777240" rtl="0" eaLnBrk="1" latinLnBrk="0" hangingPunct="1">
              <a:lnSpc>
                <a:spcPct val="90000"/>
              </a:lnSpc>
              <a:spcBef>
                <a:spcPct val="0"/>
              </a:spcBef>
              <a:buNone/>
              <a:defRPr sz="3740" kern="1200">
                <a:solidFill>
                  <a:schemeClr val="tx1"/>
                </a:solidFill>
                <a:latin typeface="+mj-lt"/>
                <a:ea typeface="+mj-ea"/>
                <a:cs typeface="+mj-cs"/>
              </a:defRPr>
            </a:lvl1pPr>
          </a:lstStyle>
          <a:p>
            <a:pPr algn="ctr"/>
            <a:r>
              <a:rPr lang="en-US" sz="4173" dirty="0">
                <a:solidFill>
                  <a:schemeClr val="bg1"/>
                </a:solidFill>
                <a:effectLst>
                  <a:outerShdw blurRad="50800" dist="38100" dir="2700000" algn="tl" rotWithShape="0">
                    <a:prstClr val="black">
                      <a:alpha val="40000"/>
                    </a:prstClr>
                  </a:outerShdw>
                </a:effectLst>
                <a:latin typeface="Arial Black" panose="020B0A04020102020204" pitchFamily="34" charset="0"/>
              </a:rPr>
              <a:t>Climate Literacy in Natural Resources</a:t>
            </a:r>
            <a:br>
              <a:rPr lang="en-US" sz="4173" dirty="0">
                <a:solidFill>
                  <a:schemeClr val="bg1"/>
                </a:solidFill>
                <a:effectLst>
                  <a:outerShdw blurRad="50800" dist="38100" dir="2700000" algn="tl" rotWithShape="0">
                    <a:prstClr val="black">
                      <a:alpha val="40000"/>
                    </a:prstClr>
                  </a:outerShdw>
                </a:effectLst>
                <a:latin typeface="Arial Black" panose="020B0A04020102020204" pitchFamily="34" charset="0"/>
              </a:rPr>
            </a:br>
            <a:r>
              <a:rPr lang="en-US" sz="2800" dirty="0">
                <a:solidFill>
                  <a:schemeClr val="bg1"/>
                </a:solidFill>
                <a:effectLst>
                  <a:outerShdw blurRad="50800" dist="38100" dir="2700000" algn="tl" rotWithShape="0">
                    <a:prstClr val="black">
                      <a:alpha val="40000"/>
                    </a:prstClr>
                  </a:outerShdw>
                </a:effectLst>
                <a:latin typeface="Arial" panose="020B0604020202020204" pitchFamily="34" charset="0"/>
                <a:cs typeface="Arial" panose="020B0604020202020204" pitchFamily="34" charset="0"/>
              </a:rPr>
              <a:t>NRES 208  ||  3 credit hours</a:t>
            </a:r>
            <a:endParaRPr lang="en-US" sz="2800" dirty="0">
              <a:solidFill>
                <a:schemeClr val="bg1"/>
              </a:solidFill>
              <a:effectLst>
                <a:outerShdw blurRad="50800" dist="38100" dir="2700000" algn="tl" rotWithShape="0">
                  <a:prstClr val="black">
                    <a:alpha val="40000"/>
                  </a:prstClr>
                </a:outerShdw>
              </a:effectLst>
              <a:latin typeface="Arial Black" panose="020B0A04020102020204" pitchFamily="34" charset="0"/>
              <a:cs typeface="Aparajita" panose="020B0604020202020204" pitchFamily="34" charset="0"/>
            </a:endParaRPr>
          </a:p>
        </p:txBody>
      </p:sp>
      <p:sp>
        <p:nvSpPr>
          <p:cNvPr id="8" name="Rectangle 7"/>
          <p:cNvSpPr/>
          <p:nvPr/>
        </p:nvSpPr>
        <p:spPr>
          <a:xfrm>
            <a:off x="0" y="9157648"/>
            <a:ext cx="5207619" cy="900751"/>
          </a:xfrm>
          <a:prstGeom prst="rect">
            <a:avLst/>
          </a:prstGeom>
          <a:solidFill>
            <a:schemeClr val="accent4">
              <a:lumMod val="75000"/>
            </a:schemeClr>
          </a:solidFill>
        </p:spPr>
        <p:txBody>
          <a:bodyPr wrap="square" anchor="ctr" anchorCtr="1">
            <a:noAutofit/>
          </a:bodyPr>
          <a:lstStyle/>
          <a:p>
            <a:pPr>
              <a:spcAft>
                <a:spcPts val="600"/>
              </a:spcAft>
              <a:buClr>
                <a:srgbClr val="CC9900"/>
              </a:buClr>
            </a:pPr>
            <a:r>
              <a:rPr lang="en-US" sz="1600" b="1" dirty="0">
                <a:solidFill>
                  <a:schemeClr val="bg1"/>
                </a:solidFill>
                <a:latin typeface="Arial" panose="020B0604020202020204" pitchFamily="34" charset="0"/>
                <a:cs typeface="Arial" panose="020B0604020202020204" pitchFamily="34" charset="0"/>
              </a:rPr>
              <a:t>PREREQUISITE:</a:t>
            </a:r>
          </a:p>
          <a:p>
            <a:pPr>
              <a:spcAft>
                <a:spcPts val="600"/>
              </a:spcAft>
              <a:buClr>
                <a:srgbClr val="CC9900"/>
              </a:buClr>
            </a:pPr>
            <a:r>
              <a:rPr lang="en-US" sz="1600" b="1" dirty="0">
                <a:solidFill>
                  <a:schemeClr val="bg1"/>
                </a:solidFill>
                <a:latin typeface="Arial" panose="020B0604020202020204" pitchFamily="34" charset="0"/>
                <a:cs typeface="Arial" panose="020B0604020202020204" pitchFamily="34" charset="0"/>
              </a:rPr>
              <a:t>None</a:t>
            </a:r>
          </a:p>
        </p:txBody>
      </p:sp>
    </p:spTree>
    <p:extLst>
      <p:ext uri="{BB962C8B-B14F-4D97-AF65-F5344CB8AC3E}">
        <p14:creationId xmlns:p14="http://schemas.microsoft.com/office/powerpoint/2010/main" val="17321823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rtical_Flyers_Template [Read-Only]" id="{6C6C8195-8125-47B4-BC1B-30F26217E2B1}" vid="{E018A8C4-F0BF-41F8-8B05-70D350E2E5A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78F70765FE8049A71734158BE3CD13" ma:contentTypeVersion="18" ma:contentTypeDescription="Create a new document." ma:contentTypeScope="" ma:versionID="55f1002e745d02d0da369550fe93375c">
  <xsd:schema xmlns:xsd="http://www.w3.org/2001/XMLSchema" xmlns:xs="http://www.w3.org/2001/XMLSchema" xmlns:p="http://schemas.microsoft.com/office/2006/metadata/properties" xmlns:ns2="6646d793-93ca-4a35-b9a3-b8ca6ec6296f" xmlns:ns3="25e07b17-599c-47c3-8535-06c46d04d493" targetNamespace="http://schemas.microsoft.com/office/2006/metadata/properties" ma:root="true" ma:fieldsID="3fc3a09f5452d90cf5543019ab0bf601" ns2:_="" ns3:_="">
    <xsd:import namespace="6646d793-93ca-4a35-b9a3-b8ca6ec6296f"/>
    <xsd:import namespace="25e07b17-599c-47c3-8535-06c46d04d4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6d793-93ca-4a35-b9a3-b8ca6ec62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9e8d040-3cf8-41ce-a03b-17301c6837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e07b17-599c-47c3-8535-06c46d04d4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7d8ef7d-e6b0-4ea3-844f-5071e5c026e3}" ma:internalName="TaxCatchAll" ma:showField="CatchAllData" ma:web="25e07b17-599c-47c3-8535-06c46d04d4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5e07b17-599c-47c3-8535-06c46d04d493" xsi:nil="true"/>
    <lcf76f155ced4ddcb4097134ff3c332f xmlns="6646d793-93ca-4a35-b9a3-b8ca6ec6296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AB0C81B-6248-42AE-871A-E130EEDE27E6}"/>
</file>

<file path=customXml/itemProps2.xml><?xml version="1.0" encoding="utf-8"?>
<ds:datastoreItem xmlns:ds="http://schemas.openxmlformats.org/officeDocument/2006/customXml" ds:itemID="{A827D4B6-8A35-4875-9D6E-E2D44801BF43}"/>
</file>

<file path=customXml/itemProps3.xml><?xml version="1.0" encoding="utf-8"?>
<ds:datastoreItem xmlns:ds="http://schemas.openxmlformats.org/officeDocument/2006/customXml" ds:itemID="{816085AD-8942-456D-AA2A-9AE92F6824A2}"/>
</file>

<file path=docProps/app.xml><?xml version="1.0" encoding="utf-8"?>
<Properties xmlns="http://schemas.openxmlformats.org/officeDocument/2006/extended-properties" xmlns:vt="http://schemas.openxmlformats.org/officeDocument/2006/docPropsVTypes">
  <Template>Applied Climatology Flyer-Fall 2020</Template>
  <TotalTime>445</TotalTime>
  <Words>142</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Use high resolution images. Not sure how to find them? Ask Shawna.  When description type is too big, it reduces readability. Keep large type for headlines and subheads only.  Keep it short and sweet. This is promoting your class and doesn’t need to act as your syllabus.   Let one, engaging photo do the work to sell your class.   Change the colors to match your photo. Not sure how to do that? Ask Shawna.  UNL/SNR logos are not necessary for class flyers.</dc:title>
  <dc:creator>Mike Hayes</dc:creator>
  <cp:lastModifiedBy>Michael Hayes</cp:lastModifiedBy>
  <cp:revision>14</cp:revision>
  <cp:lastPrinted>2023-03-21T15:47:30Z</cp:lastPrinted>
  <dcterms:created xsi:type="dcterms:W3CDTF">2020-03-06T03:10:45Z</dcterms:created>
  <dcterms:modified xsi:type="dcterms:W3CDTF">2025-02-20T20:53:33Z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0x010100BC78F70765FE8049A71734158BE3CD13</vt:lpwstr>
  </property>
</Properties>
</file>